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28"/>
  </p:notesMasterIdLst>
  <p:sldIdLst>
    <p:sldId id="256" r:id="rId2"/>
    <p:sldId id="270" r:id="rId3"/>
    <p:sldId id="263" r:id="rId4"/>
    <p:sldId id="271" r:id="rId5"/>
    <p:sldId id="272" r:id="rId6"/>
    <p:sldId id="273" r:id="rId7"/>
    <p:sldId id="274" r:id="rId8"/>
    <p:sldId id="275" r:id="rId9"/>
    <p:sldId id="276" r:id="rId10"/>
    <p:sldId id="277" r:id="rId11"/>
    <p:sldId id="278" r:id="rId12"/>
    <p:sldId id="264" r:id="rId13"/>
    <p:sldId id="265" r:id="rId14"/>
    <p:sldId id="266" r:id="rId15"/>
    <p:sldId id="267" r:id="rId16"/>
    <p:sldId id="268" r:id="rId17"/>
    <p:sldId id="269" r:id="rId18"/>
    <p:sldId id="279" r:id="rId19"/>
    <p:sldId id="285" r:id="rId20"/>
    <p:sldId id="286" r:id="rId21"/>
    <p:sldId id="287" r:id="rId22"/>
    <p:sldId id="280" r:id="rId23"/>
    <p:sldId id="283" r:id="rId24"/>
    <p:sldId id="284" r:id="rId25"/>
    <p:sldId id="281" r:id="rId26"/>
    <p:sldId id="2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595" autoAdjust="0"/>
  </p:normalViewPr>
  <p:slideViewPr>
    <p:cSldViewPr snapToGrid="0" snapToObjects="1">
      <p:cViewPr varScale="1">
        <p:scale>
          <a:sx n="105" d="100"/>
          <a:sy n="105" d="100"/>
        </p:scale>
        <p:origin x="-88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0048D1-7155-1C46-9882-EFD3AC9A6A14}" type="datetimeFigureOut">
              <a:rPr lang="en-US" smtClean="0"/>
              <a:t>22/11/21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E5D2AC-D127-6748-8D3B-66BF76274BF7}" type="slidenum">
              <a:rPr lang="en-US" smtClean="0"/>
              <a:t>‹#›</a:t>
            </a:fld>
            <a:endParaRPr lang="en-US"/>
          </a:p>
        </p:txBody>
      </p:sp>
    </p:spTree>
    <p:extLst>
      <p:ext uri="{BB962C8B-B14F-4D97-AF65-F5344CB8AC3E}">
        <p14:creationId xmlns:p14="http://schemas.microsoft.com/office/powerpoint/2010/main" val="24592216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99103B-A4D8-4FEA-92A3-145BC3E06A31}" type="slidenum">
              <a:rPr lang="en-US"/>
              <a:t>13</a:t>
            </a:fld>
            <a:endParaRPr lang="en-US"/>
          </a:p>
        </p:txBody>
      </p:sp>
    </p:spTree>
    <p:extLst>
      <p:ext uri="{BB962C8B-B14F-4D97-AF65-F5344CB8AC3E}">
        <p14:creationId xmlns:p14="http://schemas.microsoft.com/office/powerpoint/2010/main" val="72399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99103B-A4D8-4FEA-92A3-145BC3E06A31}" type="slidenum">
              <a:rPr lang="en-US"/>
              <a:t>14</a:t>
            </a:fld>
            <a:endParaRPr lang="en-US"/>
          </a:p>
        </p:txBody>
      </p:sp>
    </p:spTree>
    <p:extLst>
      <p:ext uri="{BB962C8B-B14F-4D97-AF65-F5344CB8AC3E}">
        <p14:creationId xmlns:p14="http://schemas.microsoft.com/office/powerpoint/2010/main" val="29003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99103B-A4D8-4FEA-92A3-145BC3E06A31}" type="slidenum">
              <a:rPr lang="en-US"/>
              <a:t>15</a:t>
            </a:fld>
            <a:endParaRPr lang="en-US"/>
          </a:p>
        </p:txBody>
      </p:sp>
    </p:spTree>
    <p:extLst>
      <p:ext uri="{BB962C8B-B14F-4D97-AF65-F5344CB8AC3E}">
        <p14:creationId xmlns:p14="http://schemas.microsoft.com/office/powerpoint/2010/main" val="365452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99103B-A4D8-4FEA-92A3-145BC3E06A31}" type="slidenum">
              <a:rPr lang="en-US"/>
              <a:t>16</a:t>
            </a:fld>
            <a:endParaRPr lang="en-US"/>
          </a:p>
        </p:txBody>
      </p:sp>
    </p:spTree>
    <p:extLst>
      <p:ext uri="{BB962C8B-B14F-4D97-AF65-F5344CB8AC3E}">
        <p14:creationId xmlns:p14="http://schemas.microsoft.com/office/powerpoint/2010/main" val="890527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99103B-A4D8-4FEA-92A3-145BC3E06A31}" type="slidenum">
              <a:rPr lang="en-US"/>
              <a:t>17</a:t>
            </a:fld>
            <a:endParaRPr lang="en-US"/>
          </a:p>
        </p:txBody>
      </p:sp>
    </p:spTree>
    <p:extLst>
      <p:ext uri="{BB962C8B-B14F-4D97-AF65-F5344CB8AC3E}">
        <p14:creationId xmlns:p14="http://schemas.microsoft.com/office/powerpoint/2010/main" val="2973216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November 22,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3131F9E-604E-4343-9F29-EF72E8231CAD}" type="datetime4">
              <a:rPr lang="en-US" smtClean="0"/>
              <a:pPr/>
              <a:t>November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4A8E1CE-37F8-4102-8DF9-852A0A51F293}" type="datetime4">
              <a:rPr lang="en-US" smtClean="0"/>
              <a:pPr/>
              <a:t>November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pPr/>
              <a:t>November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7" name="Date Placeholder 6"/>
          <p:cNvSpPr>
            <a:spLocks noGrp="1"/>
          </p:cNvSpPr>
          <p:nvPr>
            <p:ph type="dt" sz="half" idx="10"/>
          </p:nvPr>
        </p:nvSpPr>
        <p:spPr/>
        <p:txBody>
          <a:bodyPr/>
          <a:lstStyle/>
          <a:p>
            <a:fld id="{751663BA-01FC-4367-B6F3-ABB2645D55F1}" type="datetime4">
              <a:rPr lang="en-US" smtClean="0"/>
              <a:pPr/>
              <a:t>November 22, 2021</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November 22,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GB"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November 22,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29EC054-3869-4501-B163-1BBFDE8DCE04}" type="datetime4">
              <a:rPr lang="en-US" smtClean="0"/>
              <a:pPr/>
              <a:t>November 22,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November 22, 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November 22,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6EEA923-9BEE-48CE-9F28-5B525F399BAD}" type="datetime4">
              <a:rPr lang="en-US" smtClean="0"/>
              <a:pPr/>
              <a:t>November 22,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GB"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November 22, 2021</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g"/><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8"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AGM</a:t>
            </a:r>
            <a:endParaRPr lang="en-US" dirty="0"/>
          </a:p>
        </p:txBody>
      </p:sp>
      <p:sp>
        <p:nvSpPr>
          <p:cNvPr id="3" name="Subtitle 2"/>
          <p:cNvSpPr>
            <a:spLocks noGrp="1"/>
          </p:cNvSpPr>
          <p:nvPr>
            <p:ph type="subTitle" idx="1"/>
          </p:nvPr>
        </p:nvSpPr>
        <p:spPr/>
        <p:txBody>
          <a:bodyPr/>
          <a:lstStyle/>
          <a:p>
            <a:r>
              <a:rPr lang="en-US" dirty="0" smtClean="0"/>
              <a:t>Coleridge families (CF) </a:t>
            </a:r>
          </a:p>
          <a:p>
            <a:r>
              <a:rPr lang="en-US" dirty="0" smtClean="0"/>
              <a:t>22 November 2021</a:t>
            </a:r>
            <a:endParaRPr lang="en-US" dirty="0"/>
          </a:p>
        </p:txBody>
      </p:sp>
      <p:pic>
        <p:nvPicPr>
          <p:cNvPr id="4" name="Picture 3" descr="Coleridge Families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
            <a:ext cx="851589" cy="826041"/>
          </a:xfrm>
          <a:prstGeom prst="rect">
            <a:avLst/>
          </a:prstGeom>
        </p:spPr>
      </p:pic>
    </p:spTree>
    <p:extLst>
      <p:ext uri="{BB962C8B-B14F-4D97-AF65-F5344CB8AC3E}">
        <p14:creationId xmlns:p14="http://schemas.microsoft.com/office/powerpoint/2010/main" val="3507695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REPORT</a:t>
            </a:r>
          </a:p>
        </p:txBody>
      </p:sp>
      <p:sp>
        <p:nvSpPr>
          <p:cNvPr id="3" name="Content Placeholder 2"/>
          <p:cNvSpPr>
            <a:spLocks noGrp="1"/>
          </p:cNvSpPr>
          <p:nvPr>
            <p:ph idx="1"/>
          </p:nvPr>
        </p:nvSpPr>
        <p:spPr/>
        <p:txBody>
          <a:bodyPr/>
          <a:lstStyle/>
          <a:p>
            <a:r>
              <a:rPr lang="en-US" dirty="0" smtClean="0"/>
              <a:t>In the summer term we were hoping to host a Coleridge Picnic - a scaled down version of Summer Fair, however with </a:t>
            </a:r>
            <a:r>
              <a:rPr lang="en-US" dirty="0" err="1" smtClean="0"/>
              <a:t>Covid</a:t>
            </a:r>
            <a:r>
              <a:rPr lang="en-US" dirty="0" smtClean="0"/>
              <a:t> cases on the rise the priority was to keep everyone safe and keep the bubbles open till the end of school year, as a consequence the picnic was cancelled</a:t>
            </a:r>
          </a:p>
          <a:p>
            <a:r>
              <a:rPr lang="en-US" dirty="0" smtClean="0"/>
              <a:t>However we managed to run a Summer Auction online and started raising funds towards regeneration of reading corners in all the classrooms. We were donated over 50 prizes by local businesses and school community</a:t>
            </a:r>
            <a:endParaRPr lang="en-US" dirty="0"/>
          </a:p>
        </p:txBody>
      </p:sp>
      <p:pic>
        <p:nvPicPr>
          <p:cNvPr id="4" name="Picture 3" descr="Summer Auc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9" y="152718"/>
            <a:ext cx="1787677" cy="1498606"/>
          </a:xfrm>
          <a:prstGeom prst="rect">
            <a:avLst/>
          </a:prstGeom>
        </p:spPr>
      </p:pic>
    </p:spTree>
    <p:extLst>
      <p:ext uri="{BB962C8B-B14F-4D97-AF65-F5344CB8AC3E}">
        <p14:creationId xmlns:p14="http://schemas.microsoft.com/office/powerpoint/2010/main" val="7846042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REPORT</a:t>
            </a:r>
          </a:p>
        </p:txBody>
      </p:sp>
      <p:sp>
        <p:nvSpPr>
          <p:cNvPr id="3" name="Content Placeholder 2"/>
          <p:cNvSpPr>
            <a:spLocks noGrp="1"/>
          </p:cNvSpPr>
          <p:nvPr>
            <p:ph idx="1"/>
          </p:nvPr>
        </p:nvSpPr>
        <p:spPr/>
        <p:txBody>
          <a:bodyPr/>
          <a:lstStyle/>
          <a:p>
            <a:r>
              <a:rPr lang="en-US" dirty="0" smtClean="0"/>
              <a:t>At the end of the school year the committee decided to run a number of fun activities for the children in all year groups</a:t>
            </a:r>
          </a:p>
          <a:p>
            <a:r>
              <a:rPr lang="en-US" dirty="0" smtClean="0"/>
              <a:t>They included:</a:t>
            </a:r>
          </a:p>
          <a:p>
            <a:pPr marL="342900" indent="-342900">
              <a:buFont typeface="Wingdings" charset="2"/>
              <a:buChar char="q"/>
            </a:pPr>
            <a:r>
              <a:rPr lang="en-US" dirty="0" smtClean="0"/>
              <a:t>A show by </a:t>
            </a:r>
            <a:r>
              <a:rPr lang="en-US" dirty="0" err="1" smtClean="0"/>
              <a:t>Mr</a:t>
            </a:r>
            <a:r>
              <a:rPr lang="en-US" dirty="0" smtClean="0"/>
              <a:t> Marvel for all Year Groups (in Year Bubbles)</a:t>
            </a:r>
          </a:p>
          <a:p>
            <a:pPr marL="342900" indent="-342900">
              <a:buFont typeface="Wingdings" charset="2"/>
              <a:buChar char="q"/>
            </a:pPr>
            <a:r>
              <a:rPr lang="en-US" dirty="0" smtClean="0"/>
              <a:t>Bouncy Castles in playgrounds for East and West (Junior and Infant site)</a:t>
            </a:r>
          </a:p>
          <a:p>
            <a:pPr marL="342900" indent="-342900">
              <a:buFont typeface="Wingdings" charset="2"/>
              <a:buChar char="q"/>
            </a:pPr>
            <a:r>
              <a:rPr lang="en-US" dirty="0" smtClean="0"/>
              <a:t>Ice </a:t>
            </a:r>
            <a:r>
              <a:rPr lang="en-US" dirty="0" err="1" smtClean="0"/>
              <a:t>Lollies</a:t>
            </a:r>
            <a:r>
              <a:rPr lang="en-US" dirty="0" smtClean="0"/>
              <a:t> </a:t>
            </a:r>
            <a:r>
              <a:rPr lang="mr-IN" dirty="0" smtClean="0"/>
              <a:t>–</a:t>
            </a:r>
            <a:r>
              <a:rPr lang="en-US" dirty="0" smtClean="0"/>
              <a:t> courtesy of Ice Kitchen and Coleridge alumni</a:t>
            </a:r>
            <a:endParaRPr lang="en-US" dirty="0"/>
          </a:p>
        </p:txBody>
      </p:sp>
      <p:pic>
        <p:nvPicPr>
          <p:cNvPr id="4" name="Picture 3" descr="IMG-16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40" y="4637458"/>
            <a:ext cx="1989062" cy="2160067"/>
          </a:xfrm>
          <a:prstGeom prst="rect">
            <a:avLst/>
          </a:prstGeom>
        </p:spPr>
      </p:pic>
      <p:pic>
        <p:nvPicPr>
          <p:cNvPr id="5" name="Picture 4" descr="IMG-16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062" y="4637458"/>
            <a:ext cx="1610979" cy="2147971"/>
          </a:xfrm>
          <a:prstGeom prst="rect">
            <a:avLst/>
          </a:prstGeom>
        </p:spPr>
      </p:pic>
      <p:pic>
        <p:nvPicPr>
          <p:cNvPr id="6" name="Picture 5" descr="IMG-162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530" y="4637457"/>
            <a:ext cx="2160067" cy="2160067"/>
          </a:xfrm>
          <a:prstGeom prst="rect">
            <a:avLst/>
          </a:prstGeom>
        </p:spPr>
      </p:pic>
      <p:pic>
        <p:nvPicPr>
          <p:cNvPr id="8" name="Picture 7" descr="Mr Marv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119" y="4637457"/>
            <a:ext cx="1896699" cy="2147971"/>
          </a:xfrm>
          <a:prstGeom prst="rect">
            <a:avLst/>
          </a:prstGeom>
        </p:spPr>
      </p:pic>
    </p:spTree>
    <p:extLst>
      <p:ext uri="{BB962C8B-B14F-4D97-AF65-F5344CB8AC3E}">
        <p14:creationId xmlns:p14="http://schemas.microsoft.com/office/powerpoint/2010/main" val="15526819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b">
            <a:normAutofit/>
          </a:bodyPr>
          <a:lstStyle/>
          <a:p>
            <a:r>
              <a:rPr lang="en-US" dirty="0"/>
              <a:t>Accounts</a:t>
            </a:r>
          </a:p>
        </p:txBody>
      </p:sp>
      <p:sp>
        <p:nvSpPr>
          <p:cNvPr id="2" name="Content Placeholder 1"/>
          <p:cNvSpPr>
            <a:spLocks noGrp="1"/>
          </p:cNvSpPr>
          <p:nvPr>
            <p:ph idx="1"/>
          </p:nvPr>
        </p:nvSpPr>
        <p:spPr/>
        <p:txBody>
          <a:bodyPr>
            <a:normAutofit/>
          </a:bodyPr>
          <a:lstStyle/>
          <a:p>
            <a:pPr marL="342900" indent="-342900">
              <a:buFont typeface="Wingdings" charset="2"/>
              <a:buChar char="q"/>
            </a:pPr>
            <a:r>
              <a:rPr lang="en-US" dirty="0"/>
              <a:t>The Treasury </a:t>
            </a:r>
            <a:r>
              <a:rPr lang="en-US" dirty="0" smtClean="0"/>
              <a:t>Team</a:t>
            </a:r>
          </a:p>
          <a:p>
            <a:pPr marL="342900" indent="-342900">
              <a:buFont typeface="Wingdings" charset="2"/>
              <a:buChar char="q"/>
            </a:pPr>
            <a:r>
              <a:rPr lang="en-US" dirty="0" smtClean="0"/>
              <a:t>Summary </a:t>
            </a:r>
            <a:r>
              <a:rPr lang="en-US" dirty="0"/>
              <a:t>of income and </a:t>
            </a:r>
            <a:r>
              <a:rPr lang="en-US" dirty="0" smtClean="0"/>
              <a:t>expenses</a:t>
            </a:r>
          </a:p>
          <a:p>
            <a:pPr marL="342900" indent="-342900">
              <a:buFont typeface="Wingdings" charset="2"/>
              <a:buChar char="q"/>
            </a:pPr>
            <a:r>
              <a:rPr lang="en-US" dirty="0" smtClean="0"/>
              <a:t>Available funds</a:t>
            </a:r>
          </a:p>
          <a:p>
            <a:pPr marL="342900" indent="-342900">
              <a:buFont typeface="Wingdings" charset="2"/>
              <a:buChar char="q"/>
            </a:pPr>
            <a:r>
              <a:rPr lang="en-US" dirty="0" smtClean="0"/>
              <a:t>Approval </a:t>
            </a:r>
            <a:r>
              <a:rPr lang="en-US" dirty="0"/>
              <a:t>of accounts</a:t>
            </a:r>
          </a:p>
        </p:txBody>
      </p:sp>
      <p:pic>
        <p:nvPicPr>
          <p:cNvPr id="8" name="Picture 7" descr="A picture containing text&#10;&#10;Description automatically generated">
            <a:extLst>
              <a:ext uri="{FF2B5EF4-FFF2-40B4-BE49-F238E27FC236}">
                <a16:creationId xmlns:a16="http://schemas.microsoft.com/office/drawing/2014/main" xmlns="" id="{3D4C7908-721C-6E4D-8A14-829DDF88FA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587998" y="1524318"/>
            <a:ext cx="2976639" cy="3776681"/>
          </a:xfrm>
          <a:prstGeom prst="rect">
            <a:avLst/>
          </a:prstGeom>
          <a:noFill/>
        </p:spPr>
      </p:pic>
    </p:spTree>
    <p:extLst>
      <p:ext uri="{BB962C8B-B14F-4D97-AF65-F5344CB8AC3E}">
        <p14:creationId xmlns:p14="http://schemas.microsoft.com/office/powerpoint/2010/main" val="15541896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63468" cy="1371600"/>
          </a:xfrm>
        </p:spPr>
        <p:txBody>
          <a:bodyPr anchor="t"/>
          <a:lstStyle/>
          <a:p>
            <a:r>
              <a:rPr lang="en-US" dirty="0">
                <a:solidFill>
                  <a:srgbClr val="D1282E"/>
                </a:solidFill>
              </a:rPr>
              <a:t>Accounts</a:t>
            </a:r>
            <a:r>
              <a:rPr lang="en-US" sz="1800" dirty="0"/>
              <a:t/>
            </a:r>
            <a:br>
              <a:rPr lang="en-US" sz="1800" dirty="0"/>
            </a:br>
            <a:r>
              <a:rPr lang="en-US" sz="1800" dirty="0"/>
              <a:t>Summary </a:t>
            </a:r>
            <a:r>
              <a:rPr lang="en-US" sz="1800" dirty="0"/>
              <a:t>of Income from Fundraising activity – 2017 -2021</a:t>
            </a:r>
          </a:p>
        </p:txBody>
      </p:sp>
      <p:sp>
        <p:nvSpPr>
          <p:cNvPr id="9" name="TextBox 8"/>
          <p:cNvSpPr txBox="1"/>
          <p:nvPr/>
        </p:nvSpPr>
        <p:spPr>
          <a:xfrm>
            <a:off x="457201" y="6125137"/>
            <a:ext cx="6619875" cy="369332"/>
          </a:xfrm>
          <a:prstGeom prst="rect">
            <a:avLst/>
          </a:prstGeom>
          <a:noFill/>
        </p:spPr>
        <p:txBody>
          <a:bodyPr wrap="square" rtlCol="0">
            <a:spAutoFit/>
          </a:bodyPr>
          <a:lstStyle/>
          <a:p>
            <a:r>
              <a:rPr lang="en-US" sz="750" i="1" dirty="0"/>
              <a:t>Treasurers</a:t>
            </a:r>
          </a:p>
          <a:p>
            <a:endParaRPr lang="en-US" sz="1050" i="1" dirty="0"/>
          </a:p>
        </p:txBody>
      </p:sp>
      <p:pic>
        <p:nvPicPr>
          <p:cNvPr id="7" name="Picture 6">
            <a:extLst>
              <a:ext uri="{FF2B5EF4-FFF2-40B4-BE49-F238E27FC236}">
                <a16:creationId xmlns:a16="http://schemas.microsoft.com/office/drawing/2014/main" xmlns="" id="{CBA9B606-2991-4E58-8672-C672DD6B47FD}"/>
              </a:ext>
            </a:extLst>
          </p:cNvPr>
          <p:cNvPicPr>
            <a:picLocks noChangeAspect="1"/>
          </p:cNvPicPr>
          <p:nvPr/>
        </p:nvPicPr>
        <p:blipFill rotWithShape="1">
          <a:blip r:embed="rId3"/>
          <a:srcRect t="1801"/>
          <a:stretch/>
        </p:blipFill>
        <p:spPr>
          <a:xfrm>
            <a:off x="837597" y="1753810"/>
            <a:ext cx="6401752" cy="3782669"/>
          </a:xfrm>
          <a:prstGeom prst="rect">
            <a:avLst/>
          </a:prstGeom>
        </p:spPr>
      </p:pic>
    </p:spTree>
    <p:extLst>
      <p:ext uri="{BB962C8B-B14F-4D97-AF65-F5344CB8AC3E}">
        <p14:creationId xmlns:p14="http://schemas.microsoft.com/office/powerpoint/2010/main" val="19009584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591615" cy="1371600"/>
          </a:xfrm>
        </p:spPr>
        <p:txBody>
          <a:bodyPr anchor="t"/>
          <a:lstStyle/>
          <a:p>
            <a:r>
              <a:rPr lang="en-US" dirty="0">
                <a:solidFill>
                  <a:srgbClr val="D1282E"/>
                </a:solidFill>
              </a:rPr>
              <a:t>Accounts</a:t>
            </a:r>
            <a:r>
              <a:rPr lang="en-GB" sz="1800" dirty="0" smtClean="0">
                <a:solidFill>
                  <a:srgbClr val="2C7C9F"/>
                </a:solidFill>
              </a:rPr>
              <a:t/>
            </a:r>
            <a:br>
              <a:rPr lang="en-GB" sz="1800" dirty="0" smtClean="0">
                <a:solidFill>
                  <a:srgbClr val="2C7C9F"/>
                </a:solidFill>
              </a:rPr>
            </a:br>
            <a:r>
              <a:rPr lang="x-none" sz="1800" dirty="0" smtClean="0">
                <a:solidFill>
                  <a:srgbClr val="2C7C9F"/>
                </a:solidFill>
              </a:rPr>
              <a:t>Coleridge Families</a:t>
            </a:r>
            <a:r>
              <a:rPr lang="en-GB" sz="1800" dirty="0" smtClean="0">
                <a:solidFill>
                  <a:srgbClr val="2C7C9F"/>
                </a:solidFill>
              </a:rPr>
              <a:t> (CF)</a:t>
            </a:r>
            <a:r>
              <a:rPr lang="x-none" sz="1800" dirty="0" smtClean="0"/>
              <a:t> </a:t>
            </a:r>
            <a:r>
              <a:rPr lang="x-none" sz="1800" dirty="0"/>
              <a:t>Accounts – </a:t>
            </a:r>
            <a:r>
              <a:rPr lang="en-US" sz="1800" dirty="0"/>
              <a:t>30-Sep-21</a:t>
            </a:r>
            <a:endParaRPr lang="en-US" sz="1800" dirty="0">
              <a:solidFill>
                <a:schemeClr val="tx1"/>
              </a:solidFill>
            </a:endParaRPr>
          </a:p>
        </p:txBody>
      </p:sp>
      <p:sp>
        <p:nvSpPr>
          <p:cNvPr id="7" name="TextBox 6"/>
          <p:cNvSpPr txBox="1"/>
          <p:nvPr/>
        </p:nvSpPr>
        <p:spPr>
          <a:xfrm>
            <a:off x="1257301" y="6527801"/>
            <a:ext cx="6619875" cy="207749"/>
          </a:xfrm>
          <a:prstGeom prst="rect">
            <a:avLst/>
          </a:prstGeom>
          <a:noFill/>
        </p:spPr>
        <p:txBody>
          <a:bodyPr wrap="square" rtlCol="0">
            <a:spAutoFit/>
          </a:bodyPr>
          <a:lstStyle/>
          <a:p>
            <a:r>
              <a:rPr lang="en-US" sz="750" i="1" dirty="0"/>
              <a:t> </a:t>
            </a:r>
            <a:endParaRPr lang="en-US" sz="1050" i="1" dirty="0"/>
          </a:p>
        </p:txBody>
      </p:sp>
      <p:pic>
        <p:nvPicPr>
          <p:cNvPr id="13" name="Picture 12">
            <a:extLst>
              <a:ext uri="{FF2B5EF4-FFF2-40B4-BE49-F238E27FC236}">
                <a16:creationId xmlns:a16="http://schemas.microsoft.com/office/drawing/2014/main" xmlns="" id="{419A646C-BD4C-402E-843F-9097EF4B02D6}"/>
              </a:ext>
            </a:extLst>
          </p:cNvPr>
          <p:cNvPicPr>
            <a:picLocks noChangeAspect="1"/>
          </p:cNvPicPr>
          <p:nvPr/>
        </p:nvPicPr>
        <p:blipFill>
          <a:blip r:embed="rId3"/>
          <a:stretch>
            <a:fillRect/>
          </a:stretch>
        </p:blipFill>
        <p:spPr>
          <a:xfrm>
            <a:off x="953867" y="1449782"/>
            <a:ext cx="7700913" cy="2082027"/>
          </a:xfrm>
          <a:prstGeom prst="rect">
            <a:avLst/>
          </a:prstGeom>
        </p:spPr>
      </p:pic>
      <p:pic>
        <p:nvPicPr>
          <p:cNvPr id="14" name="Picture 13">
            <a:extLst>
              <a:ext uri="{FF2B5EF4-FFF2-40B4-BE49-F238E27FC236}">
                <a16:creationId xmlns:a16="http://schemas.microsoft.com/office/drawing/2014/main" xmlns="" id="{73302425-1CD4-4BFB-951D-3A01DB43BDB1}"/>
              </a:ext>
            </a:extLst>
          </p:cNvPr>
          <p:cNvPicPr>
            <a:picLocks noChangeAspect="1"/>
          </p:cNvPicPr>
          <p:nvPr/>
        </p:nvPicPr>
        <p:blipFill>
          <a:blip r:embed="rId4"/>
          <a:stretch>
            <a:fillRect/>
          </a:stretch>
        </p:blipFill>
        <p:spPr>
          <a:xfrm>
            <a:off x="953867" y="4007199"/>
            <a:ext cx="3848395" cy="1875315"/>
          </a:xfrm>
          <a:prstGeom prst="rect">
            <a:avLst/>
          </a:prstGeom>
        </p:spPr>
      </p:pic>
      <p:pic>
        <p:nvPicPr>
          <p:cNvPr id="15" name="Picture 14">
            <a:extLst>
              <a:ext uri="{FF2B5EF4-FFF2-40B4-BE49-F238E27FC236}">
                <a16:creationId xmlns:a16="http://schemas.microsoft.com/office/drawing/2014/main" xmlns="" id="{A0E89B89-A2A4-4E18-8CC1-E01FB78881F9}"/>
              </a:ext>
            </a:extLst>
          </p:cNvPr>
          <p:cNvPicPr>
            <a:picLocks noChangeAspect="1"/>
          </p:cNvPicPr>
          <p:nvPr/>
        </p:nvPicPr>
        <p:blipFill>
          <a:blip r:embed="rId5"/>
          <a:stretch>
            <a:fillRect/>
          </a:stretch>
        </p:blipFill>
        <p:spPr>
          <a:xfrm>
            <a:off x="5070540" y="4007199"/>
            <a:ext cx="3145272" cy="797967"/>
          </a:xfrm>
          <a:prstGeom prst="rect">
            <a:avLst/>
          </a:prstGeom>
          <a:ln>
            <a:solidFill>
              <a:schemeClr val="tx1"/>
            </a:solidFill>
          </a:ln>
        </p:spPr>
      </p:pic>
      <p:sp>
        <p:nvSpPr>
          <p:cNvPr id="16" name="TextBox 15">
            <a:extLst>
              <a:ext uri="{FF2B5EF4-FFF2-40B4-BE49-F238E27FC236}">
                <a16:creationId xmlns:a16="http://schemas.microsoft.com/office/drawing/2014/main" xmlns="" id="{CDAF6AAA-7F82-46D9-8407-9AB1B5440794}"/>
              </a:ext>
            </a:extLst>
          </p:cNvPr>
          <p:cNvSpPr txBox="1"/>
          <p:nvPr/>
        </p:nvSpPr>
        <p:spPr>
          <a:xfrm>
            <a:off x="953867" y="6300511"/>
            <a:ext cx="4977536" cy="207749"/>
          </a:xfrm>
          <a:prstGeom prst="rect">
            <a:avLst/>
          </a:prstGeom>
          <a:noFill/>
        </p:spPr>
        <p:txBody>
          <a:bodyPr wrap="square" rtlCol="0" anchor="t">
            <a:spAutoFit/>
          </a:bodyPr>
          <a:lstStyle/>
          <a:p>
            <a:pPr marL="128588" indent="-128588">
              <a:buFontTx/>
              <a:buChar char="•"/>
            </a:pPr>
            <a:r>
              <a:rPr lang="en-US" sz="750" i="1" dirty="0">
                <a:solidFill>
                  <a:srgbClr val="000000"/>
                </a:solidFill>
                <a:latin typeface="News Gothic MT"/>
              </a:rPr>
              <a:t>Inv 45 received for £6,140.28 on 18</a:t>
            </a:r>
            <a:r>
              <a:rPr lang="en-US" sz="750" i="1" baseline="30000" dirty="0">
                <a:solidFill>
                  <a:srgbClr val="000000"/>
                </a:solidFill>
                <a:latin typeface="News Gothic MT"/>
              </a:rPr>
              <a:t>th</a:t>
            </a:r>
            <a:r>
              <a:rPr lang="en-US" sz="750" i="1" dirty="0">
                <a:solidFill>
                  <a:srgbClr val="000000"/>
                </a:solidFill>
                <a:latin typeface="News Gothic MT"/>
              </a:rPr>
              <a:t> Nov. (£4k Sensory Things, £1.7k Allotment, £0.4k other)</a:t>
            </a:r>
          </a:p>
        </p:txBody>
      </p:sp>
    </p:spTree>
    <p:extLst>
      <p:ext uri="{BB962C8B-B14F-4D97-AF65-F5344CB8AC3E}">
        <p14:creationId xmlns:p14="http://schemas.microsoft.com/office/powerpoint/2010/main" val="33629908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957"/>
            <a:ext cx="7694990" cy="1371600"/>
          </a:xfrm>
        </p:spPr>
        <p:txBody>
          <a:bodyPr anchor="t"/>
          <a:lstStyle/>
          <a:p>
            <a:r>
              <a:rPr lang="en-US" dirty="0">
                <a:solidFill>
                  <a:srgbClr val="D1282E"/>
                </a:solidFill>
              </a:rPr>
              <a:t>Accounts</a:t>
            </a:r>
            <a:r>
              <a:rPr lang="en-US" sz="1800" dirty="0"/>
              <a:t/>
            </a:r>
            <a:br>
              <a:rPr lang="en-US" sz="1800" dirty="0"/>
            </a:br>
            <a:r>
              <a:rPr lang="en-US" sz="1800" dirty="0"/>
              <a:t>2020</a:t>
            </a:r>
            <a:r>
              <a:rPr lang="en-US" sz="1800" dirty="0"/>
              <a:t>-2021 CF Accounts – Income/</a:t>
            </a:r>
            <a:r>
              <a:rPr lang="en-US" sz="1800" dirty="0" smtClean="0"/>
              <a:t>Expense Detail</a:t>
            </a:r>
            <a:endParaRPr lang="en-US" sz="1800" dirty="0"/>
          </a:p>
        </p:txBody>
      </p:sp>
      <p:sp>
        <p:nvSpPr>
          <p:cNvPr id="9" name="TextBox 8"/>
          <p:cNvSpPr txBox="1"/>
          <p:nvPr/>
        </p:nvSpPr>
        <p:spPr>
          <a:xfrm>
            <a:off x="457200" y="6258858"/>
            <a:ext cx="6619875" cy="369332"/>
          </a:xfrm>
          <a:prstGeom prst="rect">
            <a:avLst/>
          </a:prstGeom>
          <a:noFill/>
        </p:spPr>
        <p:txBody>
          <a:bodyPr wrap="square" rtlCol="0">
            <a:spAutoFit/>
          </a:bodyPr>
          <a:lstStyle/>
          <a:p>
            <a:r>
              <a:rPr lang="en-US" sz="750" i="1" dirty="0"/>
              <a:t>Treasurers</a:t>
            </a:r>
          </a:p>
          <a:p>
            <a:endParaRPr lang="en-US" sz="1050" i="1" dirty="0"/>
          </a:p>
        </p:txBody>
      </p:sp>
      <p:pic>
        <p:nvPicPr>
          <p:cNvPr id="6" name="Picture 5">
            <a:extLst>
              <a:ext uri="{FF2B5EF4-FFF2-40B4-BE49-F238E27FC236}">
                <a16:creationId xmlns:a16="http://schemas.microsoft.com/office/drawing/2014/main" xmlns="" id="{AABC56D4-B2A7-40C2-961E-1424E4D88F93}"/>
              </a:ext>
            </a:extLst>
          </p:cNvPr>
          <p:cNvPicPr>
            <a:picLocks noChangeAspect="1"/>
          </p:cNvPicPr>
          <p:nvPr/>
        </p:nvPicPr>
        <p:blipFill>
          <a:blip r:embed="rId3"/>
          <a:stretch>
            <a:fillRect/>
          </a:stretch>
        </p:blipFill>
        <p:spPr>
          <a:xfrm>
            <a:off x="497265" y="1056081"/>
            <a:ext cx="8187308" cy="5160871"/>
          </a:xfrm>
          <a:prstGeom prst="rect">
            <a:avLst/>
          </a:prstGeom>
        </p:spPr>
      </p:pic>
    </p:spTree>
    <p:extLst>
      <p:ext uri="{BB962C8B-B14F-4D97-AF65-F5344CB8AC3E}">
        <p14:creationId xmlns:p14="http://schemas.microsoft.com/office/powerpoint/2010/main" val="10197641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rgbClr val="D1282E"/>
                </a:solidFill>
              </a:rPr>
              <a:t>Accounts</a:t>
            </a:r>
            <a:r>
              <a:rPr lang="en-US" sz="1800" dirty="0"/>
              <a:t/>
            </a:r>
            <a:br>
              <a:rPr lang="en-US" sz="1800" dirty="0"/>
            </a:br>
            <a:r>
              <a:rPr lang="en-US" sz="1800" dirty="0"/>
              <a:t>2020</a:t>
            </a:r>
            <a:r>
              <a:rPr lang="en-US" sz="1800" dirty="0"/>
              <a:t>-2021 CF Accounts – AOB</a:t>
            </a:r>
          </a:p>
        </p:txBody>
      </p:sp>
      <p:sp>
        <p:nvSpPr>
          <p:cNvPr id="4" name="Content Placeholder 3"/>
          <p:cNvSpPr>
            <a:spLocks noGrp="1"/>
          </p:cNvSpPr>
          <p:nvPr>
            <p:ph idx="1"/>
          </p:nvPr>
        </p:nvSpPr>
        <p:spPr/>
        <p:txBody>
          <a:bodyPr/>
          <a:lstStyle/>
          <a:p>
            <a:pPr marL="285750" indent="-285750">
              <a:lnSpc>
                <a:spcPct val="95000"/>
              </a:lnSpc>
              <a:spcBef>
                <a:spcPts val="400"/>
              </a:spcBef>
              <a:buFont typeface="Wingdings" charset="2"/>
              <a:buChar char="q"/>
            </a:pPr>
            <a:r>
              <a:rPr lang="en-GB" dirty="0">
                <a:solidFill>
                  <a:srgbClr val="231F20"/>
                </a:solidFill>
              </a:rPr>
              <a:t>Gift Aid</a:t>
            </a:r>
          </a:p>
          <a:p>
            <a:pPr marL="285750" indent="-285750">
              <a:lnSpc>
                <a:spcPct val="95000"/>
              </a:lnSpc>
              <a:spcBef>
                <a:spcPts val="400"/>
              </a:spcBef>
              <a:buFont typeface="Wingdings" charset="2"/>
              <a:buChar char="q"/>
            </a:pPr>
            <a:r>
              <a:rPr lang="en-GB" dirty="0">
                <a:solidFill>
                  <a:srgbClr val="231F20"/>
                </a:solidFill>
              </a:rPr>
              <a:t>CVF Fund</a:t>
            </a:r>
          </a:p>
          <a:p>
            <a:pPr marL="285750" indent="-285750">
              <a:lnSpc>
                <a:spcPct val="95000"/>
              </a:lnSpc>
              <a:spcBef>
                <a:spcPts val="400"/>
              </a:spcBef>
              <a:buFont typeface="Wingdings" charset="2"/>
              <a:buChar char="q"/>
            </a:pPr>
            <a:r>
              <a:rPr lang="en-GB" dirty="0">
                <a:solidFill>
                  <a:srgbClr val="231F20"/>
                </a:solidFill>
              </a:rPr>
              <a:t>Questions</a:t>
            </a:r>
          </a:p>
          <a:p>
            <a:endParaRPr lang="en-US" dirty="0"/>
          </a:p>
        </p:txBody>
      </p:sp>
      <p:sp>
        <p:nvSpPr>
          <p:cNvPr id="9" name="TextBox 8"/>
          <p:cNvSpPr txBox="1"/>
          <p:nvPr/>
        </p:nvSpPr>
        <p:spPr>
          <a:xfrm>
            <a:off x="457201" y="6125137"/>
            <a:ext cx="6619875" cy="369332"/>
          </a:xfrm>
          <a:prstGeom prst="rect">
            <a:avLst/>
          </a:prstGeom>
          <a:noFill/>
        </p:spPr>
        <p:txBody>
          <a:bodyPr wrap="square" rtlCol="0">
            <a:spAutoFit/>
          </a:bodyPr>
          <a:lstStyle/>
          <a:p>
            <a:r>
              <a:rPr lang="en-US" sz="750" i="1" dirty="0"/>
              <a:t>Treasurers</a:t>
            </a:r>
          </a:p>
          <a:p>
            <a:endParaRPr lang="en-US" sz="1050" i="1" dirty="0"/>
          </a:p>
        </p:txBody>
      </p:sp>
    </p:spTree>
    <p:extLst>
      <p:ext uri="{BB962C8B-B14F-4D97-AF65-F5344CB8AC3E}">
        <p14:creationId xmlns:p14="http://schemas.microsoft.com/office/powerpoint/2010/main" val="8827839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rgbClr val="D1282E"/>
                </a:solidFill>
              </a:rPr>
              <a:t>Accounts</a:t>
            </a:r>
            <a:r>
              <a:rPr lang="en-US" sz="1800" dirty="0" smtClean="0"/>
              <a:t/>
            </a:r>
            <a:br>
              <a:rPr lang="en-US" sz="1800" dirty="0" smtClean="0"/>
            </a:br>
            <a:r>
              <a:rPr lang="en-US" sz="1800" dirty="0" smtClean="0"/>
              <a:t>Summary of CVF Donation Oct-20 - Oct-21</a:t>
            </a:r>
            <a:endParaRPr lang="en-US" sz="1800" dirty="0"/>
          </a:p>
        </p:txBody>
      </p:sp>
      <p:sp>
        <p:nvSpPr>
          <p:cNvPr id="9" name="TextBox 8"/>
          <p:cNvSpPr txBox="1"/>
          <p:nvPr/>
        </p:nvSpPr>
        <p:spPr>
          <a:xfrm>
            <a:off x="457201" y="6125137"/>
            <a:ext cx="6619875" cy="369332"/>
          </a:xfrm>
          <a:prstGeom prst="rect">
            <a:avLst/>
          </a:prstGeom>
          <a:noFill/>
        </p:spPr>
        <p:txBody>
          <a:bodyPr wrap="square" rtlCol="0">
            <a:spAutoFit/>
          </a:bodyPr>
          <a:lstStyle/>
          <a:p>
            <a:r>
              <a:rPr lang="en-US" sz="750" i="1" dirty="0"/>
              <a:t>Treasurers</a:t>
            </a:r>
          </a:p>
          <a:p>
            <a:endParaRPr lang="en-US" sz="1050" i="1" dirty="0"/>
          </a:p>
        </p:txBody>
      </p:sp>
      <p:pic>
        <p:nvPicPr>
          <p:cNvPr id="11" name="Picture 10">
            <a:extLst>
              <a:ext uri="{FF2B5EF4-FFF2-40B4-BE49-F238E27FC236}">
                <a16:creationId xmlns:a16="http://schemas.microsoft.com/office/drawing/2014/main" xmlns="" id="{4F91384D-6997-7D4A-82D4-09A0B0F024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2169" y="6125137"/>
            <a:ext cx="493777" cy="659280"/>
          </a:xfrm>
          <a:prstGeom prst="rect">
            <a:avLst/>
          </a:prstGeom>
        </p:spPr>
      </p:pic>
      <p:pic>
        <p:nvPicPr>
          <p:cNvPr id="6" name="Picture 5">
            <a:extLst>
              <a:ext uri="{FF2B5EF4-FFF2-40B4-BE49-F238E27FC236}">
                <a16:creationId xmlns:a16="http://schemas.microsoft.com/office/drawing/2014/main" xmlns="" id="{2EA67C03-E34E-4761-86CF-3526FE40A306}"/>
              </a:ext>
            </a:extLst>
          </p:cNvPr>
          <p:cNvPicPr>
            <a:picLocks noChangeAspect="1"/>
          </p:cNvPicPr>
          <p:nvPr/>
        </p:nvPicPr>
        <p:blipFill>
          <a:blip r:embed="rId4"/>
          <a:stretch>
            <a:fillRect/>
          </a:stretch>
        </p:blipFill>
        <p:spPr>
          <a:xfrm>
            <a:off x="1836581" y="1251934"/>
            <a:ext cx="5470838" cy="4354132"/>
          </a:xfrm>
          <a:prstGeom prst="rect">
            <a:avLst/>
          </a:prstGeom>
        </p:spPr>
      </p:pic>
    </p:spTree>
    <p:extLst>
      <p:ext uri="{BB962C8B-B14F-4D97-AF65-F5344CB8AC3E}">
        <p14:creationId xmlns:p14="http://schemas.microsoft.com/office/powerpoint/2010/main" val="2183829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School plan</a:t>
            </a:r>
            <a:br>
              <a:rPr lang="en-US" dirty="0" smtClean="0"/>
            </a:br>
            <a:r>
              <a:rPr lang="en-US" sz="1800" dirty="0" smtClean="0">
                <a:solidFill>
                  <a:srgbClr val="D1282E"/>
                </a:solidFill>
              </a:rPr>
              <a:t>Why the focus on reading</a:t>
            </a:r>
            <a:endParaRPr lang="en-US" dirty="0"/>
          </a:p>
        </p:txBody>
      </p:sp>
      <p:sp>
        <p:nvSpPr>
          <p:cNvPr id="3" name="Content Placeholder 2"/>
          <p:cNvSpPr>
            <a:spLocks noGrp="1"/>
          </p:cNvSpPr>
          <p:nvPr>
            <p:ph idx="1"/>
          </p:nvPr>
        </p:nvSpPr>
        <p:spPr/>
        <p:txBody>
          <a:bodyPr/>
          <a:lstStyle/>
          <a:p>
            <a:pPr marL="342900" indent="-342900">
              <a:buFont typeface="Wingdings" charset="2"/>
              <a:buChar char="q"/>
            </a:pPr>
            <a:r>
              <a:rPr lang="en-GB" dirty="0"/>
              <a:t>Develops vocabulary and understanding of language</a:t>
            </a:r>
          </a:p>
          <a:p>
            <a:pPr marL="342900" indent="-342900">
              <a:buFont typeface="Wingdings" charset="2"/>
              <a:buChar char="q"/>
            </a:pPr>
            <a:r>
              <a:rPr lang="en-GB" dirty="0"/>
              <a:t>Improves social skills and social interactions</a:t>
            </a:r>
          </a:p>
          <a:p>
            <a:pPr marL="342900" indent="-342900">
              <a:buFont typeface="Wingdings" charset="2"/>
              <a:buChar char="q"/>
            </a:pPr>
            <a:r>
              <a:rPr lang="en-GB" dirty="0"/>
              <a:t>Improves levels of concentration, effort and focus</a:t>
            </a:r>
          </a:p>
          <a:p>
            <a:pPr marL="342900" indent="-342900">
              <a:buFont typeface="Wingdings" charset="2"/>
              <a:buChar char="q"/>
            </a:pPr>
            <a:r>
              <a:rPr lang="en-GB" dirty="0"/>
              <a:t>Build bonds and relationships </a:t>
            </a:r>
          </a:p>
          <a:p>
            <a:pPr marL="342900" indent="-342900">
              <a:buFont typeface="Wingdings" charset="2"/>
              <a:buChar char="q"/>
            </a:pPr>
            <a:r>
              <a:rPr lang="en-GB" dirty="0"/>
              <a:t>Develops empathy</a:t>
            </a:r>
          </a:p>
          <a:p>
            <a:pPr marL="342900" indent="-342900">
              <a:buFont typeface="Wingdings" charset="2"/>
              <a:buChar char="q"/>
            </a:pPr>
            <a:r>
              <a:rPr lang="en-GB" dirty="0"/>
              <a:t>Deepens children’s understanding of the world</a:t>
            </a:r>
          </a:p>
          <a:p>
            <a:pPr marL="342900" indent="-342900">
              <a:buFont typeface="Wingdings" charset="2"/>
              <a:buChar char="q"/>
            </a:pPr>
            <a:r>
              <a:rPr lang="en-GB" dirty="0"/>
              <a:t>Reduces </a:t>
            </a:r>
            <a:r>
              <a:rPr lang="en-GB" dirty="0" smtClean="0"/>
              <a:t>stress</a:t>
            </a:r>
            <a:endParaRPr lang="en-GB" dirty="0"/>
          </a:p>
        </p:txBody>
      </p:sp>
    </p:spTree>
    <p:extLst>
      <p:ext uri="{BB962C8B-B14F-4D97-AF65-F5344CB8AC3E}">
        <p14:creationId xmlns:p14="http://schemas.microsoft.com/office/powerpoint/2010/main" val="38379039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School plan</a:t>
            </a:r>
            <a:br>
              <a:rPr lang="en-US" dirty="0" smtClean="0"/>
            </a:br>
            <a:r>
              <a:rPr lang="en-US" sz="1800" dirty="0" smtClean="0">
                <a:solidFill>
                  <a:srgbClr val="D1282E"/>
                </a:solidFill>
              </a:rPr>
              <a:t>the decline by nine</a:t>
            </a:r>
            <a:endParaRPr lang="en-US" dirty="0"/>
          </a:p>
        </p:txBody>
      </p:sp>
      <p:sp>
        <p:nvSpPr>
          <p:cNvPr id="3" name="Content Placeholder 2"/>
          <p:cNvSpPr>
            <a:spLocks noGrp="1"/>
          </p:cNvSpPr>
          <p:nvPr>
            <p:ph idx="1"/>
          </p:nvPr>
        </p:nvSpPr>
        <p:spPr>
          <a:xfrm>
            <a:off x="457200" y="1752600"/>
            <a:ext cx="4949371" cy="4373563"/>
          </a:xfrm>
        </p:spPr>
        <p:txBody>
          <a:bodyPr/>
          <a:lstStyle/>
          <a:p>
            <a:pPr marL="342900" indent="-342900">
              <a:buFont typeface="Wingdings" charset="2"/>
              <a:buChar char="q"/>
            </a:pPr>
            <a:r>
              <a:rPr lang="en-GB" dirty="0"/>
              <a:t>Learning to read is incredibly difficult and many children fail. </a:t>
            </a:r>
          </a:p>
          <a:p>
            <a:pPr marL="342900" indent="-342900">
              <a:buFont typeface="Wingdings" charset="2"/>
              <a:buChar char="q"/>
            </a:pPr>
            <a:endParaRPr lang="en-GB" dirty="0"/>
          </a:p>
          <a:p>
            <a:pPr marL="342900" indent="-342900">
              <a:buFont typeface="Wingdings" charset="2"/>
              <a:buChar char="q"/>
            </a:pPr>
            <a:r>
              <a:rPr lang="en-GB" dirty="0"/>
              <a:t>57% of 8-year-olds read five to seven nights per week. This figure drops to 35% in 9 year-olds</a:t>
            </a:r>
          </a:p>
          <a:p>
            <a:pPr marL="342900" indent="-342900">
              <a:buFont typeface="Wingdings" charset="2"/>
              <a:buChar char="q"/>
            </a:pPr>
            <a:endParaRPr lang="en-GB" dirty="0"/>
          </a:p>
          <a:p>
            <a:pPr marL="342900" indent="-342900">
              <a:buFont typeface="Wingdings" charset="2"/>
              <a:buChar char="q"/>
            </a:pPr>
            <a:r>
              <a:rPr lang="en-GB" dirty="0"/>
              <a:t>40% of 8-year-olds say they love reading; only 28% of 9-year-olds say the same </a:t>
            </a:r>
          </a:p>
        </p:txBody>
      </p:sp>
      <p:pic>
        <p:nvPicPr>
          <p:cNvPr id="4" name="Content Placeholder 3"/>
          <p:cNvPicPr>
            <a:picLocks noChangeAspect="1"/>
          </p:cNvPicPr>
          <p:nvPr/>
        </p:nvPicPr>
        <p:blipFill>
          <a:blip r:embed="rId2"/>
          <a:stretch>
            <a:fillRect/>
          </a:stretch>
        </p:blipFill>
        <p:spPr>
          <a:xfrm>
            <a:off x="5494802" y="1752600"/>
            <a:ext cx="3176291" cy="3182388"/>
          </a:xfrm>
          <a:prstGeom prst="rect">
            <a:avLst/>
          </a:prstGeom>
        </p:spPr>
      </p:pic>
    </p:spTree>
    <p:extLst>
      <p:ext uri="{BB962C8B-B14F-4D97-AF65-F5344CB8AC3E}">
        <p14:creationId xmlns:p14="http://schemas.microsoft.com/office/powerpoint/2010/main" val="6413068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342900" indent="-342900">
              <a:buFont typeface="Wingdings" charset="2"/>
              <a:buChar char="q"/>
            </a:pPr>
            <a:r>
              <a:rPr lang="en-US" dirty="0" smtClean="0"/>
              <a:t>Introduction to the Committee Members</a:t>
            </a:r>
          </a:p>
          <a:p>
            <a:pPr marL="342900" indent="-342900">
              <a:buFont typeface="Wingdings" charset="2"/>
              <a:buChar char="q"/>
            </a:pPr>
            <a:r>
              <a:rPr lang="en-US" dirty="0" smtClean="0"/>
              <a:t>Activity Report for the last year (to September 2021)</a:t>
            </a:r>
          </a:p>
          <a:p>
            <a:pPr marL="342900" indent="-342900">
              <a:buFont typeface="Wingdings" charset="2"/>
              <a:buChar char="q"/>
            </a:pPr>
            <a:r>
              <a:rPr lang="en-US" dirty="0" smtClean="0"/>
              <a:t>Presentation and Approval of Accounts</a:t>
            </a:r>
          </a:p>
          <a:p>
            <a:pPr marL="342900" indent="-342900">
              <a:buFont typeface="Wingdings" charset="2"/>
              <a:buChar char="q"/>
            </a:pPr>
            <a:r>
              <a:rPr lang="en-US" dirty="0" smtClean="0"/>
              <a:t>School Plan (from the head teacher) and outline of support requested from Coleridge Families</a:t>
            </a:r>
          </a:p>
          <a:p>
            <a:pPr marL="342900" indent="-342900">
              <a:buFont typeface="Wingdings" charset="2"/>
              <a:buChar char="q"/>
            </a:pPr>
            <a:r>
              <a:rPr lang="en-US" dirty="0" smtClean="0"/>
              <a:t>Spending Plans</a:t>
            </a:r>
          </a:p>
          <a:p>
            <a:pPr marL="342900" indent="-342900">
              <a:buFont typeface="Wingdings" charset="2"/>
              <a:buChar char="q"/>
            </a:pPr>
            <a:r>
              <a:rPr lang="en-US" dirty="0" smtClean="0"/>
              <a:t>Vacant Roles on the Committee</a:t>
            </a:r>
          </a:p>
          <a:p>
            <a:pPr marL="342900" indent="-342900">
              <a:buFont typeface="Wingdings" charset="2"/>
              <a:buChar char="q"/>
            </a:pPr>
            <a:r>
              <a:rPr lang="en-US" dirty="0" smtClean="0"/>
              <a:t>AOB</a:t>
            </a:r>
          </a:p>
          <a:p>
            <a:pPr marL="342900" indent="-342900">
              <a:buFont typeface="Wingdings" charset="2"/>
              <a:buChar char="q"/>
            </a:pPr>
            <a:endParaRPr lang="en-US" dirty="0"/>
          </a:p>
        </p:txBody>
      </p:sp>
    </p:spTree>
    <p:extLst>
      <p:ext uri="{BB962C8B-B14F-4D97-AF65-F5344CB8AC3E}">
        <p14:creationId xmlns:p14="http://schemas.microsoft.com/office/powerpoint/2010/main" val="17353286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School plan</a:t>
            </a:r>
            <a:br>
              <a:rPr lang="en-US" dirty="0" smtClean="0"/>
            </a:br>
            <a:r>
              <a:rPr lang="en-US" sz="1800" dirty="0" smtClean="0">
                <a:solidFill>
                  <a:srgbClr val="D1282E"/>
                </a:solidFill>
              </a:rPr>
              <a:t>Fund raising the wish list</a:t>
            </a:r>
            <a:endParaRPr lang="en-US" dirty="0"/>
          </a:p>
        </p:txBody>
      </p:sp>
      <p:sp>
        <p:nvSpPr>
          <p:cNvPr id="3" name="Content Placeholder 2"/>
          <p:cNvSpPr>
            <a:spLocks noGrp="1"/>
          </p:cNvSpPr>
          <p:nvPr>
            <p:ph idx="1"/>
          </p:nvPr>
        </p:nvSpPr>
        <p:spPr>
          <a:xfrm>
            <a:off x="457200" y="1752600"/>
            <a:ext cx="7735824" cy="4373563"/>
          </a:xfrm>
        </p:spPr>
        <p:txBody>
          <a:bodyPr>
            <a:normAutofit lnSpcReduction="10000"/>
          </a:bodyPr>
          <a:lstStyle/>
          <a:p>
            <a:pPr marL="342900" indent="-342900">
              <a:buFont typeface="Wingdings" charset="2"/>
              <a:buChar char="q"/>
            </a:pPr>
            <a:r>
              <a:rPr lang="en-GB" dirty="0"/>
              <a:t>£</a:t>
            </a:r>
            <a:r>
              <a:rPr lang="en-GB" dirty="0" smtClean="0"/>
              <a:t>12,000 - Books </a:t>
            </a:r>
            <a:r>
              <a:rPr lang="en-GB" dirty="0"/>
              <a:t>for classrooms. </a:t>
            </a:r>
            <a:endParaRPr lang="en-GB" dirty="0" smtClean="0"/>
          </a:p>
          <a:p>
            <a:r>
              <a:rPr lang="en-GB" dirty="0" smtClean="0"/>
              <a:t>This </a:t>
            </a:r>
            <a:r>
              <a:rPr lang="en-GB" dirty="0"/>
              <a:t>is based on 200 books per year group (50 for nursery) with an estimate of £8 per book. Each class would be given 50 of these books, and throughout the year, they would be rotated around the 4 classrooms.</a:t>
            </a:r>
          </a:p>
          <a:p>
            <a:pPr marL="342900" indent="-342900">
              <a:buFont typeface="Wingdings" charset="2"/>
              <a:buChar char="q"/>
            </a:pPr>
            <a:r>
              <a:rPr lang="en-GB" dirty="0"/>
              <a:t>£</a:t>
            </a:r>
            <a:r>
              <a:rPr lang="en-GB" dirty="0" smtClean="0"/>
              <a:t>20,000 - Book </a:t>
            </a:r>
            <a:r>
              <a:rPr lang="en-GB" dirty="0"/>
              <a:t>corner furniture, including shelves and soft furnishings for each classroom.</a:t>
            </a:r>
          </a:p>
          <a:p>
            <a:pPr marL="342900" indent="-342900">
              <a:buFont typeface="Wingdings" charset="2"/>
              <a:buChar char="q"/>
            </a:pPr>
            <a:r>
              <a:rPr lang="en-GB" dirty="0"/>
              <a:t>£</a:t>
            </a:r>
            <a:r>
              <a:rPr lang="en-GB" dirty="0" smtClean="0"/>
              <a:t>4000 - 500 </a:t>
            </a:r>
            <a:r>
              <a:rPr lang="en-GB" dirty="0"/>
              <a:t>books for the east library. </a:t>
            </a:r>
            <a:endParaRPr lang="en-GB" dirty="0" smtClean="0"/>
          </a:p>
          <a:p>
            <a:r>
              <a:rPr lang="en-GB" dirty="0" smtClean="0"/>
              <a:t>The </a:t>
            </a:r>
            <a:r>
              <a:rPr lang="en-GB" dirty="0"/>
              <a:t>west library had a restock this year, but the infant library is in desperate need of one too.</a:t>
            </a:r>
          </a:p>
          <a:p>
            <a:pPr marL="342900" indent="-342900">
              <a:buFont typeface="Wingdings" charset="2"/>
              <a:buChar char="q"/>
            </a:pPr>
            <a:r>
              <a:rPr lang="en-GB" dirty="0"/>
              <a:t>£</a:t>
            </a:r>
            <a:r>
              <a:rPr lang="en-GB" dirty="0" smtClean="0"/>
              <a:t>10,000 - Library </a:t>
            </a:r>
            <a:r>
              <a:rPr lang="en-GB" dirty="0"/>
              <a:t>furniture and redecoration</a:t>
            </a:r>
          </a:p>
          <a:p>
            <a:pPr marL="342900" indent="-342900">
              <a:buFont typeface="Wingdings" charset="2"/>
              <a:buChar char="q"/>
            </a:pPr>
            <a:r>
              <a:rPr lang="en-GB" dirty="0"/>
              <a:t>£</a:t>
            </a:r>
            <a:r>
              <a:rPr lang="en-GB" dirty="0" smtClean="0"/>
              <a:t>10,000 - Development </a:t>
            </a:r>
            <a:r>
              <a:rPr lang="en-GB" dirty="0"/>
              <a:t>of outdoor reading areas</a:t>
            </a:r>
            <a:endParaRPr lang="en-GB" dirty="0"/>
          </a:p>
        </p:txBody>
      </p:sp>
      <p:pic>
        <p:nvPicPr>
          <p:cNvPr id="5" name="Picture 4"/>
          <p:cNvPicPr>
            <a:picLocks noChangeAspect="1"/>
          </p:cNvPicPr>
          <p:nvPr/>
        </p:nvPicPr>
        <p:blipFill>
          <a:blip r:embed="rId2"/>
          <a:stretch>
            <a:fillRect/>
          </a:stretch>
        </p:blipFill>
        <p:spPr>
          <a:xfrm>
            <a:off x="4855770" y="288644"/>
            <a:ext cx="1100514" cy="1463956"/>
          </a:xfrm>
          <a:prstGeom prst="rect">
            <a:avLst/>
          </a:prstGeom>
        </p:spPr>
      </p:pic>
      <p:pic>
        <p:nvPicPr>
          <p:cNvPr id="6" name="Picture 5"/>
          <p:cNvPicPr>
            <a:picLocks noChangeAspect="1"/>
          </p:cNvPicPr>
          <p:nvPr/>
        </p:nvPicPr>
        <p:blipFill>
          <a:blip r:embed="rId3"/>
          <a:stretch>
            <a:fillRect/>
          </a:stretch>
        </p:blipFill>
        <p:spPr>
          <a:xfrm>
            <a:off x="6290609" y="288644"/>
            <a:ext cx="981003" cy="1445848"/>
          </a:xfrm>
          <a:prstGeom prst="rect">
            <a:avLst/>
          </a:prstGeom>
        </p:spPr>
      </p:pic>
      <p:pic>
        <p:nvPicPr>
          <p:cNvPr id="7" name="Picture 6"/>
          <p:cNvPicPr>
            <a:picLocks noChangeAspect="1"/>
          </p:cNvPicPr>
          <p:nvPr/>
        </p:nvPicPr>
        <p:blipFill>
          <a:blip r:embed="rId4"/>
          <a:stretch>
            <a:fillRect/>
          </a:stretch>
        </p:blipFill>
        <p:spPr>
          <a:xfrm>
            <a:off x="7605937" y="297698"/>
            <a:ext cx="942526" cy="1445848"/>
          </a:xfrm>
          <a:prstGeom prst="rect">
            <a:avLst/>
          </a:prstGeom>
        </p:spPr>
      </p:pic>
    </p:spTree>
    <p:extLst>
      <p:ext uri="{BB962C8B-B14F-4D97-AF65-F5344CB8AC3E}">
        <p14:creationId xmlns:p14="http://schemas.microsoft.com/office/powerpoint/2010/main" val="24311990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School plan</a:t>
            </a:r>
            <a:br>
              <a:rPr lang="en-US" dirty="0" smtClean="0"/>
            </a:br>
            <a:r>
              <a:rPr lang="en-US" sz="1800" dirty="0" smtClean="0">
                <a:solidFill>
                  <a:srgbClr val="D1282E"/>
                </a:solidFill>
              </a:rPr>
              <a:t>More than fund raising</a:t>
            </a:r>
            <a:endParaRPr lang="en-US" dirty="0"/>
          </a:p>
        </p:txBody>
      </p:sp>
      <p:sp>
        <p:nvSpPr>
          <p:cNvPr id="3" name="Content Placeholder 2"/>
          <p:cNvSpPr>
            <a:spLocks noGrp="1"/>
          </p:cNvSpPr>
          <p:nvPr>
            <p:ph idx="1"/>
          </p:nvPr>
        </p:nvSpPr>
        <p:spPr/>
        <p:txBody>
          <a:bodyPr anchor="ctr">
            <a:normAutofit/>
          </a:bodyPr>
          <a:lstStyle/>
          <a:p>
            <a:pPr algn="ctr"/>
            <a:r>
              <a:rPr lang="en-GB" sz="3600" dirty="0" smtClean="0"/>
              <a:t>???</a:t>
            </a:r>
            <a:endParaRPr lang="en-GB" sz="3600" dirty="0"/>
          </a:p>
        </p:txBody>
      </p:sp>
    </p:spTree>
    <p:extLst>
      <p:ext uri="{BB962C8B-B14F-4D97-AF65-F5344CB8AC3E}">
        <p14:creationId xmlns:p14="http://schemas.microsoft.com/office/powerpoint/2010/main" val="37027094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Spending plan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We have just launched a new online Coleridge Shop</a:t>
            </a:r>
          </a:p>
          <a:p>
            <a:r>
              <a:rPr lang="en-US" dirty="0" err="1" smtClean="0"/>
              <a:t>ColeridgeFamiliesShop.com</a:t>
            </a:r>
            <a:endParaRPr lang="en-US" dirty="0" smtClean="0"/>
          </a:p>
          <a:p>
            <a:r>
              <a:rPr lang="en-US" dirty="0" smtClean="0"/>
              <a:t>We would like to restock the shop, as during the Merchandise sale that we run last year, a number of items have run out of stock</a:t>
            </a:r>
          </a:p>
          <a:p>
            <a:pPr marL="342900" indent="-342900">
              <a:buFont typeface="Wingdings" charset="2"/>
              <a:buChar char="q"/>
            </a:pPr>
            <a:r>
              <a:rPr lang="en-US" dirty="0" smtClean="0"/>
              <a:t>We have only recently found an appropriate storage space within the school for the Coleridge Merchandise, as our existing container is very damp and therefore not fit for storing the Merchandise </a:t>
            </a:r>
          </a:p>
          <a:p>
            <a:pPr marL="342900" indent="-342900">
              <a:buFont typeface="Wingdings" charset="2"/>
              <a:buChar char="q"/>
            </a:pPr>
            <a:r>
              <a:rPr lang="en-US" dirty="0"/>
              <a:t>Since the </a:t>
            </a:r>
            <a:r>
              <a:rPr lang="en-US" dirty="0" smtClean="0"/>
              <a:t>launch </a:t>
            </a:r>
            <a:r>
              <a:rPr lang="en-US" dirty="0"/>
              <a:t>the online store generated c. £1.3k turnover (mainly for seasonal items: Y6 Hoodie pre-orders and Christmas puddings, but there were also orders placed for our non-seasonal merchandise, though current stock is depleted</a:t>
            </a:r>
            <a:r>
              <a:rPr lang="en-US" dirty="0" smtClean="0"/>
              <a:t>)</a:t>
            </a:r>
          </a:p>
          <a:p>
            <a:pPr marL="342900" indent="-342900">
              <a:buFont typeface="Wingdings" charset="2"/>
              <a:buChar char="q"/>
            </a:pPr>
            <a:r>
              <a:rPr lang="en-US" dirty="0" smtClean="0"/>
              <a:t>We now feel that with the storage space sorted and new online platform that makes the ordering process much easier, it is time to restock</a:t>
            </a:r>
          </a:p>
          <a:p>
            <a:pPr marL="342900" indent="-342900">
              <a:buFont typeface="Wingdings" charset="2"/>
              <a:buChar char="q"/>
            </a:pPr>
            <a:r>
              <a:rPr lang="en-US" dirty="0" smtClean="0"/>
              <a:t>We propose to place an order for restock items up to the value of £2,000</a:t>
            </a:r>
          </a:p>
        </p:txBody>
      </p:sp>
    </p:spTree>
    <p:extLst>
      <p:ext uri="{BB962C8B-B14F-4D97-AF65-F5344CB8AC3E}">
        <p14:creationId xmlns:p14="http://schemas.microsoft.com/office/powerpoint/2010/main" val="3443323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SpendiNg</a:t>
            </a:r>
            <a:r>
              <a:rPr lang="en-US" dirty="0" smtClean="0"/>
              <a:t> Plan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2173199"/>
              </p:ext>
            </p:extLst>
          </p:nvPr>
        </p:nvGraphicFramePr>
        <p:xfrm>
          <a:off x="457200" y="1752600"/>
          <a:ext cx="7620000" cy="3337560"/>
        </p:xfrm>
        <a:graphic>
          <a:graphicData uri="http://schemas.openxmlformats.org/drawingml/2006/table">
            <a:tbl>
              <a:tblPr firstRow="1" bandRow="1">
                <a:tableStyleId>{17292A2E-F333-43FB-9621-5CBBE7FDCDCB}</a:tableStyleId>
              </a:tblPr>
              <a:tblGrid>
                <a:gridCol w="1270000"/>
                <a:gridCol w="1270000"/>
                <a:gridCol w="1270000"/>
                <a:gridCol w="1270000"/>
                <a:gridCol w="1270000"/>
                <a:gridCol w="1270000"/>
              </a:tblGrid>
              <a:tr h="370840">
                <a:tc>
                  <a:txBody>
                    <a:bodyPr/>
                    <a:lstStyle/>
                    <a:p>
                      <a:pPr algn="l" fontAlgn="ctr"/>
                      <a:r>
                        <a:rPr lang="en-US" sz="1200" b="1" i="0" u="none" strike="noStrike" dirty="0">
                          <a:solidFill>
                            <a:srgbClr val="000000"/>
                          </a:solidFill>
                          <a:effectLst/>
                          <a:latin typeface="Calibri"/>
                        </a:rPr>
                        <a:t>Item</a:t>
                      </a:r>
                    </a:p>
                  </a:txBody>
                  <a:tcPr marL="12700" marR="12700" marT="12700" marB="0" anchor="ctr">
                    <a:solidFill>
                      <a:srgbClr val="D9D9D9"/>
                    </a:solidFill>
                  </a:tcPr>
                </a:tc>
                <a:tc>
                  <a:txBody>
                    <a:bodyPr/>
                    <a:lstStyle/>
                    <a:p>
                      <a:pPr algn="r" fontAlgn="ctr"/>
                      <a:r>
                        <a:rPr lang="en-US" sz="1200" b="1" i="0" u="none" strike="noStrike">
                          <a:solidFill>
                            <a:srgbClr val="000000"/>
                          </a:solidFill>
                          <a:effectLst/>
                          <a:latin typeface="Calibri"/>
                        </a:rPr>
                        <a:t>Number of items</a:t>
                      </a:r>
                    </a:p>
                  </a:txBody>
                  <a:tcPr marL="12700" marR="152400" marT="12700" marB="0" anchor="ctr">
                    <a:solidFill>
                      <a:srgbClr val="D9D9D9"/>
                    </a:solidFill>
                  </a:tcPr>
                </a:tc>
                <a:tc>
                  <a:txBody>
                    <a:bodyPr/>
                    <a:lstStyle/>
                    <a:p>
                      <a:pPr algn="r" fontAlgn="ctr"/>
                      <a:r>
                        <a:rPr lang="en-US" sz="1200" b="1" i="0" u="none" strike="noStrike">
                          <a:solidFill>
                            <a:srgbClr val="000000"/>
                          </a:solidFill>
                          <a:effectLst/>
                          <a:latin typeface="Calibri"/>
                        </a:rPr>
                        <a:t>Cost per item</a:t>
                      </a:r>
                    </a:p>
                  </a:txBody>
                  <a:tcPr marL="12700" marR="152400" marT="12700" marB="0" anchor="ctr">
                    <a:solidFill>
                      <a:srgbClr val="D9D9D9"/>
                    </a:solidFill>
                  </a:tcPr>
                </a:tc>
                <a:tc>
                  <a:txBody>
                    <a:bodyPr/>
                    <a:lstStyle/>
                    <a:p>
                      <a:pPr algn="r" fontAlgn="ctr"/>
                      <a:r>
                        <a:rPr lang="en-US" sz="1200" b="1" i="0" u="none" strike="noStrike">
                          <a:solidFill>
                            <a:srgbClr val="000000"/>
                          </a:solidFill>
                          <a:effectLst/>
                          <a:latin typeface="Calibri"/>
                        </a:rPr>
                        <a:t>RPP</a:t>
                      </a:r>
                    </a:p>
                  </a:txBody>
                  <a:tcPr marL="12700" marR="152400" marT="12700" marB="0" anchor="ctr">
                    <a:solidFill>
                      <a:srgbClr val="D9D9D9"/>
                    </a:solidFill>
                  </a:tcPr>
                </a:tc>
                <a:tc>
                  <a:txBody>
                    <a:bodyPr/>
                    <a:lstStyle/>
                    <a:p>
                      <a:pPr algn="r" fontAlgn="ctr"/>
                      <a:r>
                        <a:rPr lang="en-US" sz="1200" b="1" i="0" u="none" strike="noStrike">
                          <a:solidFill>
                            <a:srgbClr val="000000"/>
                          </a:solidFill>
                          <a:effectLst/>
                          <a:latin typeface="Calibri"/>
                        </a:rPr>
                        <a:t>Profit per item</a:t>
                      </a:r>
                    </a:p>
                  </a:txBody>
                  <a:tcPr marL="12700" marR="152400" marT="12700" marB="0" anchor="ctr">
                    <a:solidFill>
                      <a:srgbClr val="D9D9D9"/>
                    </a:solidFill>
                  </a:tcPr>
                </a:tc>
                <a:tc>
                  <a:txBody>
                    <a:bodyPr/>
                    <a:lstStyle/>
                    <a:p>
                      <a:pPr algn="r" fontAlgn="ctr"/>
                      <a:r>
                        <a:rPr lang="en-US" sz="1200" b="1" i="0" u="none" strike="noStrike" dirty="0">
                          <a:solidFill>
                            <a:srgbClr val="000000"/>
                          </a:solidFill>
                          <a:effectLst/>
                          <a:latin typeface="Calibri"/>
                        </a:rPr>
                        <a:t>Total Profit</a:t>
                      </a:r>
                    </a:p>
                  </a:txBody>
                  <a:tcPr marL="12700" marR="152400" marT="12700" marB="0" anchor="ctr">
                    <a:solidFill>
                      <a:srgbClr val="D9D9D9"/>
                    </a:solidFill>
                  </a:tcPr>
                </a:tc>
              </a:tr>
              <a:tr h="370840">
                <a:tc>
                  <a:txBody>
                    <a:bodyPr/>
                    <a:lstStyle/>
                    <a:p>
                      <a:pPr algn="l" fontAlgn="b"/>
                      <a:r>
                        <a:rPr lang="en-US" sz="1200" b="0" i="0" u="none" strike="noStrike">
                          <a:solidFill>
                            <a:srgbClr val="000000"/>
                          </a:solidFill>
                          <a:effectLst/>
                          <a:latin typeface="Calibri"/>
                        </a:rPr>
                        <a:t>T-shirts</a:t>
                      </a:r>
                    </a:p>
                  </a:txBody>
                  <a:tcPr marL="12700" marR="12700" marT="12700" marB="0" anchor="b"/>
                </a:tc>
                <a:tc>
                  <a:txBody>
                    <a:bodyPr/>
                    <a:lstStyle/>
                    <a:p>
                      <a:pPr algn="r" fontAlgn="b"/>
                      <a:r>
                        <a:rPr lang="cs-CZ" sz="1200" b="0" i="0" u="none" strike="noStrike">
                          <a:solidFill>
                            <a:srgbClr val="000000"/>
                          </a:solidFill>
                          <a:effectLst/>
                          <a:latin typeface="Calibri"/>
                        </a:rPr>
                        <a:t>83</a:t>
                      </a:r>
                    </a:p>
                  </a:txBody>
                  <a:tcPr marL="12700" marR="12700" marT="12700" marB="0" anchor="b"/>
                </a:tc>
                <a:tc>
                  <a:txBody>
                    <a:bodyPr/>
                    <a:lstStyle/>
                    <a:p>
                      <a:pPr algn="r" fontAlgn="b"/>
                      <a:r>
                        <a:rPr lang="en-US" sz="1200" b="0" i="0" u="none" strike="noStrike">
                          <a:solidFill>
                            <a:srgbClr val="000000"/>
                          </a:solidFill>
                          <a:effectLst/>
                          <a:latin typeface="Calibri"/>
                        </a:rPr>
                        <a:t>3</a:t>
                      </a:r>
                    </a:p>
                  </a:txBody>
                  <a:tcPr marL="12700" marR="12700" marT="12700" marB="0" anchor="b"/>
                </a:tc>
                <a:tc>
                  <a:txBody>
                    <a:bodyPr/>
                    <a:lstStyle/>
                    <a:p>
                      <a:pPr algn="r" fontAlgn="b"/>
                      <a:r>
                        <a:rPr lang="nb-NO" sz="1200" b="0" i="0" u="none" strike="noStrike">
                          <a:solidFill>
                            <a:srgbClr val="000000"/>
                          </a:solidFill>
                          <a:effectLst/>
                          <a:latin typeface="Calibri"/>
                        </a:rPr>
                        <a:t> 7.00 </a:t>
                      </a:r>
                    </a:p>
                  </a:txBody>
                  <a:tcPr marL="12700" marR="12700" marT="12700" marB="0" anchor="b"/>
                </a:tc>
                <a:tc>
                  <a:txBody>
                    <a:bodyPr/>
                    <a:lstStyle/>
                    <a:p>
                      <a:pPr algn="r" fontAlgn="b"/>
                      <a:r>
                        <a:rPr lang="hr-HR" sz="1200" b="0" i="0" u="none" strike="noStrike">
                          <a:solidFill>
                            <a:srgbClr val="000000"/>
                          </a:solidFill>
                          <a:effectLst/>
                          <a:latin typeface="Calibri"/>
                        </a:rPr>
                        <a:t> 4.00 </a:t>
                      </a:r>
                    </a:p>
                  </a:txBody>
                  <a:tcPr marL="12700" marR="12700" marT="12700" marB="0" anchor="b"/>
                </a:tc>
                <a:tc>
                  <a:txBody>
                    <a:bodyPr/>
                    <a:lstStyle/>
                    <a:p>
                      <a:pPr algn="r" fontAlgn="b"/>
                      <a:r>
                        <a:rPr lang="hr-HR" sz="1200" b="0" i="0" u="none" strike="noStrike">
                          <a:solidFill>
                            <a:srgbClr val="000000"/>
                          </a:solidFill>
                          <a:effectLst/>
                          <a:latin typeface="Calibri"/>
                        </a:rPr>
                        <a:t> 332.00 </a:t>
                      </a:r>
                    </a:p>
                  </a:txBody>
                  <a:tcPr marL="12700" marR="12700" marT="12700" marB="0" anchor="b"/>
                </a:tc>
              </a:tr>
              <a:tr h="370840">
                <a:tc>
                  <a:txBody>
                    <a:bodyPr/>
                    <a:lstStyle/>
                    <a:p>
                      <a:pPr algn="l" fontAlgn="b"/>
                      <a:r>
                        <a:rPr lang="en-US" sz="1200" b="0" i="0" u="none" strike="noStrike">
                          <a:solidFill>
                            <a:srgbClr val="000000"/>
                          </a:solidFill>
                          <a:effectLst/>
                          <a:latin typeface="Calibri"/>
                        </a:rPr>
                        <a:t>Long sleeve t-shirts</a:t>
                      </a:r>
                    </a:p>
                  </a:txBody>
                  <a:tcPr marL="12700" marR="12700" marT="12700" marB="0" anchor="b"/>
                </a:tc>
                <a:tc>
                  <a:txBody>
                    <a:bodyPr/>
                    <a:lstStyle/>
                    <a:p>
                      <a:pPr algn="r" fontAlgn="b"/>
                      <a:r>
                        <a:rPr lang="fi-FI" sz="1200" b="0" i="0" u="none" strike="noStrike">
                          <a:solidFill>
                            <a:srgbClr val="000000"/>
                          </a:solidFill>
                          <a:effectLst/>
                          <a:latin typeface="Calibri"/>
                        </a:rPr>
                        <a:t>18</a:t>
                      </a:r>
                    </a:p>
                  </a:txBody>
                  <a:tcPr marL="12700" marR="12700" marT="12700" marB="0" anchor="b"/>
                </a:tc>
                <a:tc>
                  <a:txBody>
                    <a:bodyPr/>
                    <a:lstStyle/>
                    <a:p>
                      <a:pPr algn="r" fontAlgn="b"/>
                      <a:r>
                        <a:rPr lang="en-US" sz="1200" b="0" i="0" u="none" strike="noStrike">
                          <a:solidFill>
                            <a:srgbClr val="000000"/>
                          </a:solidFill>
                          <a:effectLst/>
                          <a:latin typeface="Calibri"/>
                        </a:rPr>
                        <a:t>4</a:t>
                      </a:r>
                    </a:p>
                  </a:txBody>
                  <a:tcPr marL="12700" marR="12700" marT="12700" marB="0" anchor="b"/>
                </a:tc>
                <a:tc>
                  <a:txBody>
                    <a:bodyPr/>
                    <a:lstStyle/>
                    <a:p>
                      <a:pPr algn="r" fontAlgn="b"/>
                      <a:r>
                        <a:rPr lang="nb-NO" sz="1200" b="0" i="0" u="none" strike="noStrike">
                          <a:solidFill>
                            <a:srgbClr val="000000"/>
                          </a:solidFill>
                          <a:effectLst/>
                          <a:latin typeface="Calibri"/>
                        </a:rPr>
                        <a:t> 10.00 </a:t>
                      </a:r>
                    </a:p>
                  </a:txBody>
                  <a:tcPr marL="12700" marR="12700" marT="12700" marB="0" anchor="b"/>
                </a:tc>
                <a:tc>
                  <a:txBody>
                    <a:bodyPr/>
                    <a:lstStyle/>
                    <a:p>
                      <a:pPr algn="r" fontAlgn="b"/>
                      <a:r>
                        <a:rPr lang="hr-HR" sz="1200" b="0" i="0" u="none" strike="noStrike">
                          <a:solidFill>
                            <a:srgbClr val="000000"/>
                          </a:solidFill>
                          <a:effectLst/>
                          <a:latin typeface="Calibri"/>
                        </a:rPr>
                        <a:t> 6.00 </a:t>
                      </a:r>
                    </a:p>
                  </a:txBody>
                  <a:tcPr marL="12700" marR="12700" marT="12700" marB="0" anchor="b"/>
                </a:tc>
                <a:tc>
                  <a:txBody>
                    <a:bodyPr/>
                    <a:lstStyle/>
                    <a:p>
                      <a:pPr algn="r" fontAlgn="b"/>
                      <a:r>
                        <a:rPr lang="hr-HR" sz="1200" b="0" i="0" u="none" strike="noStrike">
                          <a:solidFill>
                            <a:srgbClr val="000000"/>
                          </a:solidFill>
                          <a:effectLst/>
                          <a:latin typeface="Calibri"/>
                        </a:rPr>
                        <a:t> 108.00 </a:t>
                      </a:r>
                    </a:p>
                  </a:txBody>
                  <a:tcPr marL="12700" marR="12700" marT="12700" marB="0" anchor="b"/>
                </a:tc>
              </a:tr>
              <a:tr h="370840">
                <a:tc>
                  <a:txBody>
                    <a:bodyPr/>
                    <a:lstStyle/>
                    <a:p>
                      <a:pPr algn="l" fontAlgn="b"/>
                      <a:r>
                        <a:rPr lang="en-US" sz="1200" b="0" i="0" u="none" strike="noStrike">
                          <a:solidFill>
                            <a:srgbClr val="000000"/>
                          </a:solidFill>
                          <a:effectLst/>
                          <a:latin typeface="Calibri"/>
                        </a:rPr>
                        <a:t>Zipped hoodies</a:t>
                      </a:r>
                    </a:p>
                  </a:txBody>
                  <a:tcPr marL="12700" marR="12700" marT="12700" marB="0" anchor="b"/>
                </a:tc>
                <a:tc>
                  <a:txBody>
                    <a:bodyPr/>
                    <a:lstStyle/>
                    <a:p>
                      <a:pPr algn="r" fontAlgn="b"/>
                      <a:r>
                        <a:rPr lang="is-IS" sz="1200" b="0" i="0" u="none" strike="noStrike">
                          <a:solidFill>
                            <a:srgbClr val="000000"/>
                          </a:solidFill>
                          <a:effectLst/>
                          <a:latin typeface="Calibri"/>
                        </a:rPr>
                        <a:t>100</a:t>
                      </a:r>
                    </a:p>
                  </a:txBody>
                  <a:tcPr marL="12700" marR="12700" marT="12700" marB="0" anchor="b"/>
                </a:tc>
                <a:tc>
                  <a:txBody>
                    <a:bodyPr/>
                    <a:lstStyle/>
                    <a:p>
                      <a:pPr algn="r" fontAlgn="b"/>
                      <a:r>
                        <a:rPr lang="hr-HR" sz="1200" b="0" i="0" u="none" strike="noStrike">
                          <a:solidFill>
                            <a:srgbClr val="000000"/>
                          </a:solidFill>
                          <a:effectLst/>
                          <a:latin typeface="Calibri"/>
                        </a:rPr>
                        <a:t>9.75</a:t>
                      </a:r>
                    </a:p>
                  </a:txBody>
                  <a:tcPr marL="12700" marR="12700" marT="12700" marB="0" anchor="b"/>
                </a:tc>
                <a:tc>
                  <a:txBody>
                    <a:bodyPr/>
                    <a:lstStyle/>
                    <a:p>
                      <a:pPr algn="r" fontAlgn="b"/>
                      <a:r>
                        <a:rPr lang="hr-HR" sz="1200" b="0" i="0" u="none" strike="noStrike">
                          <a:solidFill>
                            <a:srgbClr val="000000"/>
                          </a:solidFill>
                          <a:effectLst/>
                          <a:latin typeface="Calibri"/>
                        </a:rPr>
                        <a:t> 18.00 </a:t>
                      </a:r>
                    </a:p>
                  </a:txBody>
                  <a:tcPr marL="12700" marR="12700" marT="12700" marB="0" anchor="b"/>
                </a:tc>
                <a:tc>
                  <a:txBody>
                    <a:bodyPr/>
                    <a:lstStyle/>
                    <a:p>
                      <a:pPr algn="r" fontAlgn="b"/>
                      <a:r>
                        <a:rPr lang="hr-HR" sz="1200" b="0" i="0" u="none" strike="noStrike">
                          <a:solidFill>
                            <a:srgbClr val="000000"/>
                          </a:solidFill>
                          <a:effectLst/>
                          <a:latin typeface="Calibri"/>
                        </a:rPr>
                        <a:t> 8.25 </a:t>
                      </a:r>
                    </a:p>
                  </a:txBody>
                  <a:tcPr marL="12700" marR="12700" marT="12700" marB="0" anchor="b"/>
                </a:tc>
                <a:tc>
                  <a:txBody>
                    <a:bodyPr/>
                    <a:lstStyle/>
                    <a:p>
                      <a:pPr algn="r" fontAlgn="b"/>
                      <a:r>
                        <a:rPr lang="nb-NO" sz="1200" b="0" i="0" u="none" strike="noStrike">
                          <a:solidFill>
                            <a:srgbClr val="000000"/>
                          </a:solidFill>
                          <a:effectLst/>
                          <a:latin typeface="Calibri"/>
                        </a:rPr>
                        <a:t> 825.00 </a:t>
                      </a:r>
                    </a:p>
                  </a:txBody>
                  <a:tcPr marL="12700" marR="12700" marT="12700" marB="0" anchor="b"/>
                </a:tc>
              </a:tr>
              <a:tr h="370840">
                <a:tc>
                  <a:txBody>
                    <a:bodyPr/>
                    <a:lstStyle/>
                    <a:p>
                      <a:pPr algn="l" fontAlgn="b"/>
                      <a:r>
                        <a:rPr lang="en-US" sz="1200" b="0" i="0" u="none" strike="noStrike">
                          <a:solidFill>
                            <a:srgbClr val="000000"/>
                          </a:solidFill>
                          <a:effectLst/>
                          <a:latin typeface="Calibri"/>
                        </a:rPr>
                        <a:t>Hooded jumpers</a:t>
                      </a:r>
                    </a:p>
                  </a:txBody>
                  <a:tcPr marL="12700" marR="12700" marT="12700" marB="0" anchor="b"/>
                </a:tc>
                <a:tc>
                  <a:txBody>
                    <a:bodyPr/>
                    <a:lstStyle/>
                    <a:p>
                      <a:pPr algn="r" fontAlgn="b"/>
                      <a:r>
                        <a:rPr lang="is-IS" sz="1200" b="0" i="0" u="none" strike="noStrike">
                          <a:solidFill>
                            <a:srgbClr val="000000"/>
                          </a:solidFill>
                          <a:effectLst/>
                          <a:latin typeface="Calibri"/>
                        </a:rPr>
                        <a:t>92</a:t>
                      </a:r>
                    </a:p>
                  </a:txBody>
                  <a:tcPr marL="12700" marR="12700" marT="12700" marB="0" anchor="b"/>
                </a:tc>
                <a:tc>
                  <a:txBody>
                    <a:bodyPr/>
                    <a:lstStyle/>
                    <a:p>
                      <a:pPr algn="r" fontAlgn="b"/>
                      <a:r>
                        <a:rPr lang="hr-HR" sz="1200" b="0" i="0" u="none" strike="noStrike">
                          <a:solidFill>
                            <a:srgbClr val="000000"/>
                          </a:solidFill>
                          <a:effectLst/>
                          <a:latin typeface="Calibri"/>
                        </a:rPr>
                        <a:t>8.5</a:t>
                      </a:r>
                    </a:p>
                  </a:txBody>
                  <a:tcPr marL="12700" marR="12700" marT="12700" marB="0" anchor="b"/>
                </a:tc>
                <a:tc>
                  <a:txBody>
                    <a:bodyPr/>
                    <a:lstStyle/>
                    <a:p>
                      <a:pPr algn="r" fontAlgn="b"/>
                      <a:r>
                        <a:rPr lang="hr-HR" sz="1200" b="0" i="0" u="none" strike="noStrike">
                          <a:solidFill>
                            <a:srgbClr val="000000"/>
                          </a:solidFill>
                          <a:effectLst/>
                          <a:latin typeface="Calibri"/>
                        </a:rPr>
                        <a:t> 16.00 </a:t>
                      </a:r>
                    </a:p>
                  </a:txBody>
                  <a:tcPr marL="12700" marR="12700" marT="12700" marB="0" anchor="b"/>
                </a:tc>
                <a:tc>
                  <a:txBody>
                    <a:bodyPr/>
                    <a:lstStyle/>
                    <a:p>
                      <a:pPr algn="r" fontAlgn="b"/>
                      <a:r>
                        <a:rPr lang="nb-NO" sz="1200" b="0" i="0" u="none" strike="noStrike">
                          <a:solidFill>
                            <a:srgbClr val="000000"/>
                          </a:solidFill>
                          <a:effectLst/>
                          <a:latin typeface="Calibri"/>
                        </a:rPr>
                        <a:t> 7.50 </a:t>
                      </a:r>
                    </a:p>
                  </a:txBody>
                  <a:tcPr marL="12700" marR="12700" marT="12700" marB="0" anchor="b"/>
                </a:tc>
                <a:tc>
                  <a:txBody>
                    <a:bodyPr/>
                    <a:lstStyle/>
                    <a:p>
                      <a:pPr algn="r" fontAlgn="b"/>
                      <a:r>
                        <a:rPr lang="nb-NO" sz="1200" b="0" i="0" u="none" strike="noStrike">
                          <a:solidFill>
                            <a:srgbClr val="000000"/>
                          </a:solidFill>
                          <a:effectLst/>
                          <a:latin typeface="Calibri"/>
                        </a:rPr>
                        <a:t> 690.00 </a:t>
                      </a:r>
                    </a:p>
                  </a:txBody>
                  <a:tcPr marL="12700" marR="12700" marT="12700" marB="0" anchor="b"/>
                </a:tc>
              </a:tr>
              <a:tr h="370840">
                <a:tc>
                  <a:txBody>
                    <a:bodyPr/>
                    <a:lstStyle/>
                    <a:p>
                      <a:pPr algn="l" fontAlgn="b"/>
                      <a:r>
                        <a:rPr lang="en-US" sz="1200" b="0" i="0" u="none" strike="noStrike">
                          <a:solidFill>
                            <a:srgbClr val="000000"/>
                          </a:solidFill>
                          <a:effectLst/>
                          <a:latin typeface="Calibri"/>
                        </a:rPr>
                        <a:t>Bobbled hats</a:t>
                      </a:r>
                    </a:p>
                  </a:txBody>
                  <a:tcPr marL="12700" marR="12700" marT="12700" marB="0" anchor="b"/>
                </a:tc>
                <a:tc>
                  <a:txBody>
                    <a:bodyPr/>
                    <a:lstStyle/>
                    <a:p>
                      <a:pPr algn="r" fontAlgn="b"/>
                      <a:r>
                        <a:rPr lang="fi-FI" sz="1200" b="0" i="0" u="none" strike="noStrike">
                          <a:solidFill>
                            <a:srgbClr val="000000"/>
                          </a:solidFill>
                          <a:effectLst/>
                          <a:latin typeface="Calibri"/>
                        </a:rPr>
                        <a:t>18</a:t>
                      </a:r>
                    </a:p>
                  </a:txBody>
                  <a:tcPr marL="12700" marR="12700" marT="12700" marB="0" anchor="b"/>
                </a:tc>
                <a:tc>
                  <a:txBody>
                    <a:bodyPr/>
                    <a:lstStyle/>
                    <a:p>
                      <a:pPr algn="r" fontAlgn="b"/>
                      <a:r>
                        <a:rPr lang="nb-NO" sz="1200" b="0" i="0" u="none" strike="noStrike">
                          <a:solidFill>
                            <a:srgbClr val="000000"/>
                          </a:solidFill>
                          <a:effectLst/>
                          <a:latin typeface="Calibri"/>
                        </a:rPr>
                        <a:t>5.28</a:t>
                      </a:r>
                    </a:p>
                  </a:txBody>
                  <a:tcPr marL="12700" marR="12700" marT="12700" marB="0" anchor="b"/>
                </a:tc>
                <a:tc>
                  <a:txBody>
                    <a:bodyPr/>
                    <a:lstStyle/>
                    <a:p>
                      <a:pPr algn="r" fontAlgn="b"/>
                      <a:r>
                        <a:rPr lang="nb-NO" sz="1200" b="0" i="0" u="none" strike="noStrike">
                          <a:solidFill>
                            <a:srgbClr val="000000"/>
                          </a:solidFill>
                          <a:effectLst/>
                          <a:latin typeface="Calibri"/>
                        </a:rPr>
                        <a:t> 10.00 </a:t>
                      </a:r>
                    </a:p>
                  </a:txBody>
                  <a:tcPr marL="12700" marR="12700" marT="12700" marB="0" anchor="b"/>
                </a:tc>
                <a:tc>
                  <a:txBody>
                    <a:bodyPr/>
                    <a:lstStyle/>
                    <a:p>
                      <a:pPr algn="r" fontAlgn="b"/>
                      <a:r>
                        <a:rPr lang="hr-HR" sz="1200" b="0" i="0" u="none" strike="noStrike">
                          <a:solidFill>
                            <a:srgbClr val="000000"/>
                          </a:solidFill>
                          <a:effectLst/>
                          <a:latin typeface="Calibri"/>
                        </a:rPr>
                        <a:t> 4.72 </a:t>
                      </a:r>
                    </a:p>
                  </a:txBody>
                  <a:tcPr marL="12700" marR="12700" marT="12700" marB="0" anchor="b"/>
                </a:tc>
                <a:tc>
                  <a:txBody>
                    <a:bodyPr/>
                    <a:lstStyle/>
                    <a:p>
                      <a:pPr algn="r" fontAlgn="b"/>
                      <a:r>
                        <a:rPr lang="hr-HR" sz="1200" b="0" i="0" u="none" strike="noStrike">
                          <a:solidFill>
                            <a:srgbClr val="000000"/>
                          </a:solidFill>
                          <a:effectLst/>
                          <a:latin typeface="Calibri"/>
                        </a:rPr>
                        <a:t> 84.96 </a:t>
                      </a:r>
                    </a:p>
                  </a:txBody>
                  <a:tcPr marL="12700" marR="12700" marT="12700" marB="0" anchor="b"/>
                </a:tc>
              </a:tr>
              <a:tr h="370840">
                <a:tc>
                  <a:txBody>
                    <a:bodyPr/>
                    <a:lstStyle/>
                    <a:p>
                      <a:pPr algn="l" fontAlgn="b"/>
                      <a:r>
                        <a:rPr lang="en-US" sz="1200" b="1" i="0" u="none" strike="noStrike" dirty="0">
                          <a:solidFill>
                            <a:srgbClr val="000000"/>
                          </a:solidFill>
                          <a:effectLst/>
                          <a:latin typeface="Calibri"/>
                        </a:rPr>
                        <a:t>TOTAL</a:t>
                      </a:r>
                    </a:p>
                  </a:txBody>
                  <a:tcPr marL="12700" marR="12700" marT="12700" marB="0" anchor="b">
                    <a:solidFill>
                      <a:schemeClr val="bg1">
                        <a:lumMod val="85000"/>
                      </a:schemeClr>
                    </a:solidFill>
                  </a:tcPr>
                </a:tc>
                <a:tc>
                  <a:txBody>
                    <a:bodyPr/>
                    <a:lstStyle/>
                    <a:p>
                      <a:pPr algn="l" fontAlgn="b"/>
                      <a:r>
                        <a:rPr lang="sk-SK" sz="1200" b="1" i="0" u="none" strike="noStrike" dirty="0">
                          <a:solidFill>
                            <a:srgbClr val="000000"/>
                          </a:solidFill>
                          <a:effectLst/>
                          <a:latin typeface="Calibri"/>
                        </a:rPr>
                        <a:t> </a:t>
                      </a:r>
                    </a:p>
                  </a:txBody>
                  <a:tcPr marL="12700" marR="12700" marT="12700" marB="0" anchor="b">
                    <a:solidFill>
                      <a:schemeClr val="bg1">
                        <a:lumMod val="85000"/>
                      </a:schemeClr>
                    </a:solidFill>
                  </a:tcPr>
                </a:tc>
                <a:tc>
                  <a:txBody>
                    <a:bodyPr/>
                    <a:lstStyle/>
                    <a:p>
                      <a:pPr algn="l" fontAlgn="b"/>
                      <a:r>
                        <a:rPr lang="sk-SK" sz="1200" b="1" i="0" u="none" strike="noStrike" dirty="0">
                          <a:solidFill>
                            <a:srgbClr val="000000"/>
                          </a:solidFill>
                          <a:effectLst/>
                          <a:latin typeface="Calibri"/>
                        </a:rPr>
                        <a:t> </a:t>
                      </a:r>
                    </a:p>
                  </a:txBody>
                  <a:tcPr marL="12700" marR="12700" marT="12700" marB="0" anchor="b">
                    <a:solidFill>
                      <a:schemeClr val="bg1">
                        <a:lumMod val="85000"/>
                      </a:schemeClr>
                    </a:solidFill>
                  </a:tcPr>
                </a:tc>
                <a:tc>
                  <a:txBody>
                    <a:bodyPr/>
                    <a:lstStyle/>
                    <a:p>
                      <a:pPr algn="l" fontAlgn="b"/>
                      <a:r>
                        <a:rPr lang="sk-SK" sz="1200" b="1" i="0" u="none" strike="noStrike" dirty="0">
                          <a:solidFill>
                            <a:srgbClr val="000000"/>
                          </a:solidFill>
                          <a:effectLst/>
                          <a:latin typeface="Calibri"/>
                        </a:rPr>
                        <a:t> </a:t>
                      </a:r>
                    </a:p>
                  </a:txBody>
                  <a:tcPr marL="12700" marR="12700" marT="12700" marB="0" anchor="b">
                    <a:solidFill>
                      <a:schemeClr val="bg1">
                        <a:lumMod val="85000"/>
                      </a:schemeClr>
                    </a:solidFill>
                  </a:tcPr>
                </a:tc>
                <a:tc>
                  <a:txBody>
                    <a:bodyPr/>
                    <a:lstStyle/>
                    <a:p>
                      <a:pPr algn="l" fontAlgn="b"/>
                      <a:r>
                        <a:rPr lang="sk-SK" sz="1200" b="1" i="0" u="none" strike="noStrike" dirty="0">
                          <a:solidFill>
                            <a:srgbClr val="000000"/>
                          </a:solidFill>
                          <a:effectLst/>
                          <a:latin typeface="Calibri"/>
                        </a:rPr>
                        <a:t> </a:t>
                      </a:r>
                    </a:p>
                  </a:txBody>
                  <a:tcPr marL="12700" marR="12700" marT="12700" marB="0" anchor="b">
                    <a:solidFill>
                      <a:schemeClr val="bg1">
                        <a:lumMod val="85000"/>
                      </a:schemeClr>
                    </a:solidFill>
                  </a:tcPr>
                </a:tc>
                <a:tc>
                  <a:txBody>
                    <a:bodyPr/>
                    <a:lstStyle/>
                    <a:p>
                      <a:pPr algn="r" fontAlgn="b"/>
                      <a:r>
                        <a:rPr lang="nb-NO" sz="1200" b="1" i="0" u="none" strike="noStrike" dirty="0">
                          <a:solidFill>
                            <a:srgbClr val="000000"/>
                          </a:solidFill>
                          <a:effectLst/>
                          <a:latin typeface="Calibri"/>
                        </a:rPr>
                        <a:t> 2,039.96 </a:t>
                      </a:r>
                    </a:p>
                  </a:txBody>
                  <a:tcPr marL="12700" marR="12700" marT="12700" marB="0" anchor="b">
                    <a:solidFill>
                      <a:schemeClr val="bg1">
                        <a:lumMod val="85000"/>
                      </a:schemeClr>
                    </a:solidFill>
                  </a:tcPr>
                </a:tc>
              </a:tr>
              <a:tr h="370840">
                <a:tc gridSpan="2">
                  <a:txBody>
                    <a:bodyPr/>
                    <a:lstStyle/>
                    <a:p>
                      <a:pPr algn="l" fontAlgn="b"/>
                      <a:r>
                        <a:rPr lang="en-US" sz="1200" b="0" i="0" u="none" strike="noStrike">
                          <a:solidFill>
                            <a:srgbClr val="000000"/>
                          </a:solidFill>
                          <a:effectLst/>
                          <a:latin typeface="Calibri"/>
                        </a:rPr>
                        <a:t>Transaction costs @2%</a:t>
                      </a:r>
                    </a:p>
                  </a:txBody>
                  <a:tcPr marL="12700" marR="12700" marT="12700" marB="0" anchor="b"/>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c>
                  <a:txBody>
                    <a:bodyPr/>
                    <a:lstStyle/>
                    <a:p>
                      <a:pPr algn="l" fontAlgn="b"/>
                      <a:endParaRPr lang="en-US" sz="1200" b="0" i="0" u="none" strike="noStrike">
                        <a:solidFill>
                          <a:srgbClr val="000000"/>
                        </a:solidFill>
                        <a:effectLst/>
                        <a:latin typeface="Calibri"/>
                      </a:endParaRPr>
                    </a:p>
                  </a:txBody>
                  <a:tcPr marL="12700" marR="12700" marT="12700" marB="0" anchor="b"/>
                </a:tc>
                <a:tc>
                  <a:txBody>
                    <a:bodyPr/>
                    <a:lstStyle/>
                    <a:p>
                      <a:pPr algn="r" fontAlgn="b"/>
                      <a:r>
                        <a:rPr lang="nb-NO" sz="1200" b="0" i="0" u="none" strike="noStrike">
                          <a:solidFill>
                            <a:srgbClr val="000000"/>
                          </a:solidFill>
                          <a:effectLst/>
                          <a:latin typeface="Calibri"/>
                        </a:rPr>
                        <a:t> 40.80 </a:t>
                      </a:r>
                    </a:p>
                  </a:txBody>
                  <a:tcPr marL="12700" marR="12700" marT="12700" marB="0" anchor="b"/>
                </a:tc>
              </a:tr>
              <a:tr h="370840">
                <a:tc>
                  <a:txBody>
                    <a:bodyPr/>
                    <a:lstStyle/>
                    <a:p>
                      <a:pPr algn="l" fontAlgn="b"/>
                      <a:r>
                        <a:rPr lang="en-US" sz="1200" b="1" i="0" u="none" strike="noStrike">
                          <a:solidFill>
                            <a:srgbClr val="000000"/>
                          </a:solidFill>
                          <a:effectLst/>
                          <a:latin typeface="Calibri"/>
                        </a:rPr>
                        <a:t>Net profit</a:t>
                      </a:r>
                    </a:p>
                  </a:txBody>
                  <a:tcPr marL="12700" marR="12700" marT="12700" marB="0" anchor="b">
                    <a:solidFill>
                      <a:srgbClr val="D9D9D9"/>
                    </a:solidFill>
                  </a:tcPr>
                </a:tc>
                <a:tc>
                  <a:txBody>
                    <a:bodyPr/>
                    <a:lstStyle/>
                    <a:p>
                      <a:pPr algn="l" fontAlgn="b"/>
                      <a:r>
                        <a:rPr lang="sk-SK" sz="1200" b="1" i="0" u="none" strike="noStrike">
                          <a:solidFill>
                            <a:srgbClr val="000000"/>
                          </a:solidFill>
                          <a:effectLst/>
                          <a:latin typeface="Calibri"/>
                        </a:rPr>
                        <a:t> </a:t>
                      </a:r>
                    </a:p>
                  </a:txBody>
                  <a:tcPr marL="12700" marR="12700" marT="12700" marB="0" anchor="b">
                    <a:solidFill>
                      <a:srgbClr val="D9D9D9"/>
                    </a:solidFill>
                  </a:tcPr>
                </a:tc>
                <a:tc>
                  <a:txBody>
                    <a:bodyPr/>
                    <a:lstStyle/>
                    <a:p>
                      <a:pPr algn="l" fontAlgn="b"/>
                      <a:r>
                        <a:rPr lang="sk-SK" sz="1200" b="1" i="0" u="none" strike="noStrike">
                          <a:solidFill>
                            <a:srgbClr val="000000"/>
                          </a:solidFill>
                          <a:effectLst/>
                          <a:latin typeface="Calibri"/>
                        </a:rPr>
                        <a:t> </a:t>
                      </a:r>
                    </a:p>
                  </a:txBody>
                  <a:tcPr marL="12700" marR="12700" marT="12700" marB="0" anchor="b">
                    <a:solidFill>
                      <a:srgbClr val="D9D9D9"/>
                    </a:solidFill>
                  </a:tcPr>
                </a:tc>
                <a:tc>
                  <a:txBody>
                    <a:bodyPr/>
                    <a:lstStyle/>
                    <a:p>
                      <a:pPr algn="l" fontAlgn="b"/>
                      <a:r>
                        <a:rPr lang="sk-SK" sz="1200" b="1" i="0" u="none" strike="noStrike">
                          <a:solidFill>
                            <a:srgbClr val="000000"/>
                          </a:solidFill>
                          <a:effectLst/>
                          <a:latin typeface="Calibri"/>
                        </a:rPr>
                        <a:t> </a:t>
                      </a:r>
                    </a:p>
                  </a:txBody>
                  <a:tcPr marL="12700" marR="12700" marT="12700" marB="0" anchor="b">
                    <a:solidFill>
                      <a:srgbClr val="D9D9D9"/>
                    </a:solidFill>
                  </a:tcPr>
                </a:tc>
                <a:tc>
                  <a:txBody>
                    <a:bodyPr/>
                    <a:lstStyle/>
                    <a:p>
                      <a:pPr algn="l" fontAlgn="b"/>
                      <a:r>
                        <a:rPr lang="sk-SK" sz="1200" b="1" i="0" u="none" strike="noStrike">
                          <a:solidFill>
                            <a:srgbClr val="000000"/>
                          </a:solidFill>
                          <a:effectLst/>
                          <a:latin typeface="Calibri"/>
                        </a:rPr>
                        <a:t> </a:t>
                      </a:r>
                    </a:p>
                  </a:txBody>
                  <a:tcPr marL="12700" marR="12700" marT="12700" marB="0" anchor="b">
                    <a:solidFill>
                      <a:srgbClr val="D9D9D9"/>
                    </a:solidFill>
                  </a:tcPr>
                </a:tc>
                <a:tc>
                  <a:txBody>
                    <a:bodyPr/>
                    <a:lstStyle/>
                    <a:p>
                      <a:pPr algn="r" fontAlgn="b"/>
                      <a:r>
                        <a:rPr lang="hr-HR" sz="1200" b="1" i="0" u="none" strike="noStrike" dirty="0">
                          <a:solidFill>
                            <a:srgbClr val="000000"/>
                          </a:solidFill>
                          <a:effectLst/>
                          <a:latin typeface="Calibri"/>
                        </a:rPr>
                        <a:t> 1,999.16 </a:t>
                      </a:r>
                    </a:p>
                  </a:txBody>
                  <a:tcPr marL="12700" marR="12700" marT="12700" marB="0" anchor="b">
                    <a:solidFill>
                      <a:srgbClr val="D9D9D9"/>
                    </a:solidFill>
                  </a:tcPr>
                </a:tc>
              </a:tr>
            </a:tbl>
          </a:graphicData>
        </a:graphic>
      </p:graphicFrame>
      <p:sp>
        <p:nvSpPr>
          <p:cNvPr id="5" name="TextBox 4"/>
          <p:cNvSpPr txBox="1"/>
          <p:nvPr/>
        </p:nvSpPr>
        <p:spPr>
          <a:xfrm>
            <a:off x="457201" y="5267049"/>
            <a:ext cx="7620000" cy="523220"/>
          </a:xfrm>
          <a:prstGeom prst="rect">
            <a:avLst/>
          </a:prstGeom>
          <a:noFill/>
        </p:spPr>
        <p:txBody>
          <a:bodyPr wrap="square" rtlCol="0">
            <a:spAutoFit/>
          </a:bodyPr>
          <a:lstStyle/>
          <a:p>
            <a:r>
              <a:rPr lang="en-US" sz="1400" b="1" dirty="0" smtClean="0">
                <a:solidFill>
                  <a:srgbClr val="000000"/>
                </a:solidFill>
              </a:rPr>
              <a:t>The table above is an illustration of profitability of Coleridge Merchandise, new stock only. The number of items as per suggested restock</a:t>
            </a:r>
            <a:endParaRPr lang="en-US" sz="1400" dirty="0"/>
          </a:p>
        </p:txBody>
      </p:sp>
    </p:spTree>
    <p:extLst>
      <p:ext uri="{BB962C8B-B14F-4D97-AF65-F5344CB8AC3E}">
        <p14:creationId xmlns:p14="http://schemas.microsoft.com/office/powerpoint/2010/main" val="8169316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Spending plan</a:t>
            </a:r>
            <a:endParaRPr lang="en-US" dirty="0"/>
          </a:p>
        </p:txBody>
      </p:sp>
      <p:sp>
        <p:nvSpPr>
          <p:cNvPr id="3" name="Content Placeholder 2"/>
          <p:cNvSpPr>
            <a:spLocks noGrp="1"/>
          </p:cNvSpPr>
          <p:nvPr>
            <p:ph idx="1"/>
          </p:nvPr>
        </p:nvSpPr>
        <p:spPr/>
        <p:txBody>
          <a:bodyPr>
            <a:normAutofit/>
          </a:bodyPr>
          <a:lstStyle/>
          <a:p>
            <a:r>
              <a:rPr lang="en-US" dirty="0" smtClean="0"/>
              <a:t>We would like to look into ways of upgrading / refitting our storage container </a:t>
            </a:r>
            <a:endParaRPr lang="en-US" dirty="0"/>
          </a:p>
          <a:p>
            <a:pPr marL="342900" indent="-342900">
              <a:buFont typeface="Wingdings" charset="2"/>
              <a:buChar char="q"/>
            </a:pPr>
            <a:r>
              <a:rPr lang="en-US" dirty="0" smtClean="0"/>
              <a:t>The storage container is located at the back of the school, at the end of the parking lot</a:t>
            </a:r>
          </a:p>
          <a:p>
            <a:pPr marL="342900" indent="-342900">
              <a:buFont typeface="Wingdings" charset="2"/>
              <a:buChar char="q"/>
            </a:pPr>
            <a:r>
              <a:rPr lang="en-US" dirty="0"/>
              <a:t>It has no windows and no </a:t>
            </a:r>
            <a:r>
              <a:rPr lang="en-US" dirty="0" smtClean="0"/>
              <a:t>electricity</a:t>
            </a:r>
          </a:p>
          <a:p>
            <a:pPr marL="342900" indent="-342900">
              <a:buFont typeface="Wingdings" charset="2"/>
              <a:buChar char="q"/>
            </a:pPr>
            <a:r>
              <a:rPr lang="en-US" dirty="0" smtClean="0"/>
              <a:t>It has developed a lot of mold, as it has not been sufficiently aired and some of the items that were stored there might not have been sufficiently dry before they were stored inside. </a:t>
            </a:r>
          </a:p>
          <a:p>
            <a:pPr marL="342900" indent="-342900">
              <a:buFont typeface="Wingdings" charset="2"/>
              <a:buChar char="q"/>
            </a:pPr>
            <a:r>
              <a:rPr lang="en-US" dirty="0" smtClean="0"/>
              <a:t>There is currently no spending allocated on the container, but it should be addressed in the near future as we risk the container becoming of no practical use due to its state</a:t>
            </a:r>
            <a:endParaRPr lang="en-US" dirty="0"/>
          </a:p>
        </p:txBody>
      </p:sp>
    </p:spTree>
    <p:extLst>
      <p:ext uri="{BB962C8B-B14F-4D97-AF65-F5344CB8AC3E}">
        <p14:creationId xmlns:p14="http://schemas.microsoft.com/office/powerpoint/2010/main" val="24817361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Vacant roles on the Committee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Coleridge Families is always on a lookout for new members! We aim to have at least 2 people covering each role </a:t>
            </a:r>
          </a:p>
          <a:p>
            <a:r>
              <a:rPr lang="en-US" dirty="0" smtClean="0"/>
              <a:t>We are currently looking for volunteers in the following areas:</a:t>
            </a:r>
          </a:p>
          <a:p>
            <a:pPr marL="342900" indent="-342900">
              <a:buFont typeface="Wingdings" charset="2"/>
              <a:buChar char="q"/>
            </a:pPr>
            <a:r>
              <a:rPr lang="en-US" dirty="0" smtClean="0"/>
              <a:t>Fireworks Committee </a:t>
            </a:r>
          </a:p>
          <a:p>
            <a:pPr marL="342900" indent="-342900">
              <a:buFont typeface="Wingdings" charset="2"/>
              <a:buChar char="q"/>
            </a:pPr>
            <a:r>
              <a:rPr lang="en-US" dirty="0" smtClean="0"/>
              <a:t>Event Management</a:t>
            </a:r>
          </a:p>
          <a:p>
            <a:pPr marL="342900" indent="-342900">
              <a:buFont typeface="Wingdings" charset="2"/>
              <a:buChar char="q"/>
            </a:pPr>
            <a:r>
              <a:rPr lang="en-US" dirty="0" smtClean="0"/>
              <a:t>Rep Coordination</a:t>
            </a:r>
          </a:p>
          <a:p>
            <a:pPr marL="342900" indent="-342900">
              <a:buFont typeface="Wingdings" charset="2"/>
              <a:buChar char="q"/>
            </a:pPr>
            <a:r>
              <a:rPr lang="en-US" dirty="0"/>
              <a:t>Coleridge Merchandise</a:t>
            </a:r>
          </a:p>
          <a:p>
            <a:pPr marL="342900" indent="-342900">
              <a:buFont typeface="Wingdings" charset="2"/>
              <a:buChar char="q"/>
            </a:pPr>
            <a:r>
              <a:rPr lang="en-US" dirty="0" smtClean="0"/>
              <a:t>Admin</a:t>
            </a:r>
          </a:p>
          <a:p>
            <a:pPr marL="342900" indent="-342900">
              <a:buFont typeface="Wingdings" charset="2"/>
              <a:buChar char="q"/>
            </a:pPr>
            <a:r>
              <a:rPr lang="en-US" dirty="0" smtClean="0"/>
              <a:t>Sponsorships</a:t>
            </a:r>
          </a:p>
          <a:p>
            <a:pPr marL="342900" indent="-342900">
              <a:buFont typeface="Wingdings" charset="2"/>
              <a:buChar char="q"/>
            </a:pPr>
            <a:r>
              <a:rPr lang="en-US" dirty="0" smtClean="0"/>
              <a:t>Coms</a:t>
            </a:r>
          </a:p>
          <a:p>
            <a:pPr marL="342900" indent="-342900">
              <a:buFont typeface="Wingdings" charset="2"/>
              <a:buChar char="q"/>
            </a:pPr>
            <a:r>
              <a:rPr lang="en-US" dirty="0" smtClean="0"/>
              <a:t>Website</a:t>
            </a:r>
          </a:p>
          <a:p>
            <a:pPr marL="342900" indent="-342900">
              <a:buFont typeface="Wingdings" charset="2"/>
              <a:buChar char="q"/>
            </a:pPr>
            <a:endParaRPr lang="en-US" dirty="0"/>
          </a:p>
        </p:txBody>
      </p:sp>
    </p:spTree>
    <p:extLst>
      <p:ext uri="{BB962C8B-B14F-4D97-AF65-F5344CB8AC3E}">
        <p14:creationId xmlns:p14="http://schemas.microsoft.com/office/powerpoint/2010/main" val="40404349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AOB</a:t>
            </a:r>
            <a:endParaRPr lang="en-US" dirty="0"/>
          </a:p>
        </p:txBody>
      </p:sp>
      <p:sp>
        <p:nvSpPr>
          <p:cNvPr id="3" name="Content Placeholder 2"/>
          <p:cNvSpPr>
            <a:spLocks noGrp="1"/>
          </p:cNvSpPr>
          <p:nvPr>
            <p:ph idx="1"/>
          </p:nvPr>
        </p:nvSpPr>
        <p:spPr/>
        <p:txBody>
          <a:bodyPr/>
          <a:lstStyle/>
          <a:p>
            <a:r>
              <a:rPr lang="en-US" dirty="0" smtClean="0"/>
              <a:t>Thank you for coming!</a:t>
            </a:r>
          </a:p>
          <a:p>
            <a:endParaRPr lang="en-US" dirty="0" smtClean="0"/>
          </a:p>
          <a:p>
            <a:pPr marL="342900" indent="-342900">
              <a:buFont typeface="Wingdings" charset="2"/>
              <a:buChar char="q"/>
            </a:pPr>
            <a:r>
              <a:rPr lang="en-US" dirty="0" smtClean="0"/>
              <a:t>If you haven’t yet, please sign up to </a:t>
            </a:r>
            <a:r>
              <a:rPr lang="en-US" dirty="0"/>
              <a:t>our </a:t>
            </a:r>
            <a:r>
              <a:rPr lang="en-US" dirty="0" smtClean="0"/>
              <a:t>Newsletter</a:t>
            </a:r>
          </a:p>
          <a:p>
            <a:pPr marL="800100" lvl="1" indent="-342900">
              <a:buFont typeface="Wingdings" charset="2"/>
              <a:buChar char="q"/>
            </a:pPr>
            <a:r>
              <a:rPr lang="en-US" dirty="0" err="1" smtClean="0"/>
              <a:t>TinyURL.com</a:t>
            </a:r>
            <a:r>
              <a:rPr lang="en-US" dirty="0"/>
              <a:t>/</a:t>
            </a:r>
            <a:r>
              <a:rPr lang="en-US" dirty="0" err="1" smtClean="0"/>
              <a:t>CFNewsletterSignUp</a:t>
            </a:r>
            <a:endParaRPr lang="en-US" dirty="0"/>
          </a:p>
          <a:p>
            <a:pPr marL="342900" indent="-342900">
              <a:buFont typeface="Wingdings" charset="2"/>
              <a:buChar char="q"/>
            </a:pPr>
            <a:r>
              <a:rPr lang="en-US" dirty="0" smtClean="0"/>
              <a:t>Follow us on Social Media: </a:t>
            </a:r>
          </a:p>
          <a:p>
            <a:pPr marL="800100" lvl="1" indent="-342900">
              <a:buFont typeface="Wingdings" charset="2"/>
              <a:buChar char="q"/>
            </a:pPr>
            <a:r>
              <a:rPr lang="en-US" dirty="0" err="1" smtClean="0"/>
              <a:t>TinyURL.com</a:t>
            </a:r>
            <a:r>
              <a:rPr lang="en-US" dirty="0"/>
              <a:t>/</a:t>
            </a:r>
            <a:r>
              <a:rPr lang="en-US" dirty="0" err="1" smtClean="0"/>
              <a:t>FacebookColeridgeFamilies</a:t>
            </a:r>
            <a:endParaRPr lang="en-US" dirty="0" smtClean="0"/>
          </a:p>
          <a:p>
            <a:pPr marL="800100" lvl="1" indent="-342900">
              <a:buFont typeface="Wingdings" charset="2"/>
              <a:buChar char="q"/>
            </a:pPr>
            <a:r>
              <a:rPr lang="en-US" dirty="0" err="1" smtClean="0"/>
              <a:t>Instagram.com</a:t>
            </a:r>
            <a:r>
              <a:rPr lang="en-US" dirty="0" smtClean="0"/>
              <a:t>/</a:t>
            </a:r>
            <a:r>
              <a:rPr lang="en-US" dirty="0" err="1" smtClean="0"/>
              <a:t>ColeridgeFamilies</a:t>
            </a:r>
            <a:endParaRPr lang="en-US" dirty="0"/>
          </a:p>
        </p:txBody>
      </p:sp>
    </p:spTree>
    <p:extLst>
      <p:ext uri="{BB962C8B-B14F-4D97-AF65-F5344CB8AC3E}">
        <p14:creationId xmlns:p14="http://schemas.microsoft.com/office/powerpoint/2010/main" val="16467086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48990" cy="1371600"/>
          </a:xfrm>
        </p:spPr>
        <p:txBody>
          <a:bodyPr>
            <a:normAutofit/>
          </a:bodyPr>
          <a:lstStyle/>
          <a:p>
            <a:r>
              <a:rPr lang="en-US" dirty="0" smtClean="0"/>
              <a:t>Introduction to  Committee Members</a:t>
            </a:r>
            <a:endParaRPr lang="en-US" dirty="0"/>
          </a:p>
        </p:txBody>
      </p:sp>
      <p:sp>
        <p:nvSpPr>
          <p:cNvPr id="3" name="Content Placeholder 2"/>
          <p:cNvSpPr>
            <a:spLocks noGrp="1"/>
          </p:cNvSpPr>
          <p:nvPr>
            <p:ph idx="1"/>
          </p:nvPr>
        </p:nvSpPr>
        <p:spPr/>
        <p:txBody>
          <a:bodyPr>
            <a:normAutofit fontScale="92500" lnSpcReduction="20000"/>
          </a:bodyPr>
          <a:lstStyle/>
          <a:p>
            <a:pPr marL="342900" indent="-342900">
              <a:buFont typeface="Wingdings" charset="2"/>
              <a:buChar char="q"/>
            </a:pPr>
            <a:r>
              <a:rPr lang="en-US" dirty="0" smtClean="0"/>
              <a:t>Co-Chairs </a:t>
            </a:r>
            <a:r>
              <a:rPr lang="mr-IN" dirty="0" smtClean="0"/>
              <a:t>–</a:t>
            </a:r>
            <a:r>
              <a:rPr lang="en-US" dirty="0" smtClean="0"/>
              <a:t> </a:t>
            </a:r>
            <a:r>
              <a:rPr lang="en-US" b="0" dirty="0" err="1" smtClean="0"/>
              <a:t>Ayla</a:t>
            </a:r>
            <a:r>
              <a:rPr lang="en-US" b="0" dirty="0" smtClean="0"/>
              <a:t> Us and Joanna Shakhmin</a:t>
            </a:r>
          </a:p>
          <a:p>
            <a:pPr marL="342900" indent="-342900">
              <a:buFont typeface="Wingdings" charset="2"/>
              <a:buChar char="q"/>
            </a:pPr>
            <a:r>
              <a:rPr lang="en-US" dirty="0" smtClean="0"/>
              <a:t>Treasurers </a:t>
            </a:r>
            <a:r>
              <a:rPr lang="mr-IN" dirty="0" smtClean="0"/>
              <a:t>–</a:t>
            </a:r>
            <a:r>
              <a:rPr lang="en-US" dirty="0" smtClean="0"/>
              <a:t> </a:t>
            </a:r>
            <a:r>
              <a:rPr lang="en-US" b="0" dirty="0" smtClean="0"/>
              <a:t>James </a:t>
            </a:r>
            <a:r>
              <a:rPr lang="en-US" b="0" dirty="0" err="1" smtClean="0"/>
              <a:t>Merryweather</a:t>
            </a:r>
            <a:r>
              <a:rPr lang="en-US" b="0" dirty="0" smtClean="0"/>
              <a:t>, Kai Simmons, Cristina </a:t>
            </a:r>
            <a:r>
              <a:rPr lang="en-US" b="0" dirty="0" err="1" smtClean="0"/>
              <a:t>Aldea</a:t>
            </a:r>
            <a:r>
              <a:rPr lang="en-US" b="0" dirty="0" smtClean="0"/>
              <a:t>, </a:t>
            </a:r>
            <a:r>
              <a:rPr lang="en-US" b="0" dirty="0" err="1" smtClean="0"/>
              <a:t>Marielle</a:t>
            </a:r>
            <a:r>
              <a:rPr lang="en-US" b="0" dirty="0" smtClean="0"/>
              <a:t> Drier, Enrico Da Vita</a:t>
            </a:r>
          </a:p>
          <a:p>
            <a:pPr marL="342900" indent="-342900">
              <a:buFont typeface="Wingdings" charset="2"/>
              <a:buChar char="q"/>
            </a:pPr>
            <a:r>
              <a:rPr lang="en-US" dirty="0" smtClean="0"/>
              <a:t>Secretary </a:t>
            </a:r>
            <a:r>
              <a:rPr lang="mr-IN" dirty="0" smtClean="0"/>
              <a:t>–</a:t>
            </a:r>
            <a:r>
              <a:rPr lang="en-US" dirty="0" smtClean="0"/>
              <a:t> </a:t>
            </a:r>
            <a:r>
              <a:rPr lang="en-US" b="0" dirty="0" smtClean="0"/>
              <a:t>Andrew Day</a:t>
            </a:r>
          </a:p>
          <a:p>
            <a:pPr marL="342900" indent="-342900">
              <a:buFont typeface="Wingdings" charset="2"/>
              <a:buChar char="q"/>
            </a:pPr>
            <a:r>
              <a:rPr lang="en-US" dirty="0" smtClean="0"/>
              <a:t>Event Management and Reps Coordinator </a:t>
            </a:r>
            <a:r>
              <a:rPr lang="mr-IN" dirty="0" smtClean="0"/>
              <a:t>–</a:t>
            </a:r>
            <a:r>
              <a:rPr lang="en-US" dirty="0" smtClean="0"/>
              <a:t> </a:t>
            </a:r>
            <a:r>
              <a:rPr lang="en-US" b="0" dirty="0" smtClean="0"/>
              <a:t>Mel </a:t>
            </a:r>
            <a:r>
              <a:rPr lang="en-US" b="0" dirty="0" err="1" smtClean="0"/>
              <a:t>Salomou</a:t>
            </a:r>
            <a:endParaRPr lang="en-US" b="0" dirty="0" smtClean="0"/>
          </a:p>
          <a:p>
            <a:pPr marL="342900" indent="-342900">
              <a:buFont typeface="Wingdings" charset="2"/>
              <a:buChar char="q"/>
            </a:pPr>
            <a:r>
              <a:rPr lang="en-US" dirty="0" smtClean="0"/>
              <a:t>Coleridge Merchandise </a:t>
            </a:r>
            <a:r>
              <a:rPr lang="mr-IN" b="0" dirty="0" smtClean="0"/>
              <a:t>–</a:t>
            </a:r>
            <a:r>
              <a:rPr lang="en-US" b="0" dirty="0" smtClean="0"/>
              <a:t> Victoria Roberts</a:t>
            </a:r>
          </a:p>
          <a:p>
            <a:pPr marL="342900" indent="-342900">
              <a:buFont typeface="Wingdings" charset="2"/>
              <a:buChar char="q"/>
            </a:pPr>
            <a:r>
              <a:rPr lang="en-US" dirty="0" smtClean="0"/>
              <a:t>Link Governor </a:t>
            </a:r>
            <a:r>
              <a:rPr lang="mr-IN" dirty="0" smtClean="0"/>
              <a:t>–</a:t>
            </a:r>
            <a:r>
              <a:rPr lang="en-US" dirty="0" smtClean="0"/>
              <a:t> </a:t>
            </a:r>
            <a:r>
              <a:rPr lang="en-US" b="0" dirty="0" smtClean="0"/>
              <a:t>Georgia Norton</a:t>
            </a:r>
          </a:p>
          <a:p>
            <a:pPr marL="342900" indent="-342900">
              <a:buFont typeface="Wingdings" charset="2"/>
              <a:buChar char="q"/>
            </a:pPr>
            <a:r>
              <a:rPr lang="en-US" dirty="0" smtClean="0"/>
              <a:t>Coms </a:t>
            </a:r>
            <a:r>
              <a:rPr lang="mr-IN" dirty="0" smtClean="0"/>
              <a:t>–</a:t>
            </a:r>
            <a:r>
              <a:rPr lang="en-US" dirty="0" smtClean="0"/>
              <a:t> </a:t>
            </a:r>
            <a:r>
              <a:rPr lang="en-US" b="0" dirty="0" smtClean="0"/>
              <a:t>Cindy dos Santos (Facebook and Newsletter), Susan Jones (</a:t>
            </a:r>
            <a:r>
              <a:rPr lang="en-US" b="0" dirty="0" err="1" smtClean="0"/>
              <a:t>Instagram</a:t>
            </a:r>
            <a:r>
              <a:rPr lang="en-US" b="0" dirty="0" smtClean="0"/>
              <a:t>)</a:t>
            </a:r>
          </a:p>
          <a:p>
            <a:pPr marL="342900" indent="-342900">
              <a:buFont typeface="Wingdings" charset="2"/>
              <a:buChar char="q"/>
            </a:pPr>
            <a:r>
              <a:rPr lang="en-US" dirty="0" smtClean="0"/>
              <a:t>Website </a:t>
            </a:r>
            <a:r>
              <a:rPr lang="mr-IN" dirty="0" smtClean="0"/>
              <a:t>–</a:t>
            </a:r>
            <a:r>
              <a:rPr lang="en-US" dirty="0" smtClean="0"/>
              <a:t> </a:t>
            </a:r>
            <a:r>
              <a:rPr lang="en-US" b="0" dirty="0" smtClean="0"/>
              <a:t>Sarah Wiley</a:t>
            </a:r>
          </a:p>
          <a:p>
            <a:pPr marL="342900" indent="-342900">
              <a:buFont typeface="Wingdings" charset="2"/>
              <a:buChar char="q"/>
            </a:pPr>
            <a:r>
              <a:rPr lang="en-US" dirty="0" smtClean="0"/>
              <a:t>Sponsorship </a:t>
            </a:r>
            <a:r>
              <a:rPr lang="mr-IN" b="0" dirty="0" smtClean="0"/>
              <a:t>–</a:t>
            </a:r>
            <a:r>
              <a:rPr lang="en-US" b="0" dirty="0" smtClean="0"/>
              <a:t> Yuri Shakhmin and Joanna Shakhmin</a:t>
            </a:r>
          </a:p>
          <a:p>
            <a:pPr marL="342900" indent="-342900">
              <a:buFont typeface="Wingdings" charset="2"/>
              <a:buChar char="q"/>
            </a:pPr>
            <a:r>
              <a:rPr lang="en-US" dirty="0" smtClean="0"/>
              <a:t>School’s Wish List </a:t>
            </a:r>
            <a:r>
              <a:rPr lang="mr-IN" b="0" dirty="0" smtClean="0"/>
              <a:t>–</a:t>
            </a:r>
            <a:r>
              <a:rPr lang="en-US" b="0" dirty="0" smtClean="0"/>
              <a:t> Nora </a:t>
            </a:r>
            <a:r>
              <a:rPr lang="en-US" b="0" dirty="0" err="1" smtClean="0"/>
              <a:t>Zeidan</a:t>
            </a:r>
            <a:endParaRPr lang="en-US" b="0" dirty="0" smtClean="0"/>
          </a:p>
          <a:p>
            <a:pPr marL="342900" indent="-342900">
              <a:buFont typeface="Wingdings" charset="2"/>
              <a:buChar char="q"/>
            </a:pPr>
            <a:endParaRPr lang="en-US" dirty="0" smtClean="0"/>
          </a:p>
          <a:p>
            <a:pPr marL="342900" indent="-342900">
              <a:buFont typeface="Wingdings" charset="2"/>
              <a:buChar char="q"/>
            </a:pPr>
            <a:endParaRPr lang="en-US" dirty="0"/>
          </a:p>
        </p:txBody>
      </p:sp>
    </p:spTree>
    <p:extLst>
      <p:ext uri="{BB962C8B-B14F-4D97-AF65-F5344CB8AC3E}">
        <p14:creationId xmlns:p14="http://schemas.microsoft.com/office/powerpoint/2010/main" val="22347950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smtClean="0"/>
              <a:t>ACTIVITY REPORT for the Year (to September 2021)</a:t>
            </a:r>
            <a:endParaRPr lang="en-US" dirty="0"/>
          </a:p>
        </p:txBody>
      </p:sp>
      <p:sp>
        <p:nvSpPr>
          <p:cNvPr id="3" name="Content Placeholder 2"/>
          <p:cNvSpPr>
            <a:spLocks noGrp="1"/>
          </p:cNvSpPr>
          <p:nvPr>
            <p:ph idx="1"/>
          </p:nvPr>
        </p:nvSpPr>
        <p:spPr/>
        <p:txBody>
          <a:bodyPr/>
          <a:lstStyle/>
          <a:p>
            <a:r>
              <a:rPr lang="en-US" dirty="0" smtClean="0"/>
              <a:t>Despite this year corresponding to period of various levels of restrictions that prevented us from hosting in person school wide events like Fireworks or Summer Fair, Coleridge Families </a:t>
            </a:r>
            <a:r>
              <a:rPr lang="en-US" dirty="0" err="1" smtClean="0"/>
              <a:t>organised</a:t>
            </a:r>
            <a:r>
              <a:rPr lang="en-US" dirty="0" smtClean="0"/>
              <a:t> multiple events and activities </a:t>
            </a:r>
          </a:p>
          <a:p>
            <a:endParaRPr lang="en-US" dirty="0" smtClean="0"/>
          </a:p>
          <a:p>
            <a:r>
              <a:rPr lang="en-US" dirty="0" smtClean="0"/>
              <a:t>The aim was to try and bring the school community together more than large scale fundraising, however we did manage to raise funds along the way</a:t>
            </a:r>
          </a:p>
        </p:txBody>
      </p:sp>
    </p:spTree>
    <p:extLst>
      <p:ext uri="{BB962C8B-B14F-4D97-AF65-F5344CB8AC3E}">
        <p14:creationId xmlns:p14="http://schemas.microsoft.com/office/powerpoint/2010/main" val="7407160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ACTIVITY </a:t>
            </a:r>
            <a:r>
              <a:rPr lang="en-US" dirty="0" smtClean="0"/>
              <a:t>REPORT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Activities included:</a:t>
            </a:r>
          </a:p>
          <a:p>
            <a:pPr marL="342900" indent="-342900">
              <a:buFont typeface="Wingdings" charset="2"/>
              <a:buChar char="q"/>
            </a:pPr>
            <a:r>
              <a:rPr lang="en-US" dirty="0" smtClean="0"/>
              <a:t>Pumpkin Trail - NEW</a:t>
            </a:r>
          </a:p>
          <a:p>
            <a:pPr marL="342900" indent="-342900">
              <a:buFont typeface="Wingdings" charset="2"/>
              <a:buChar char="q"/>
            </a:pPr>
            <a:r>
              <a:rPr lang="en-US" dirty="0" smtClean="0"/>
              <a:t>Coleridge Cookbook </a:t>
            </a:r>
            <a:r>
              <a:rPr lang="mr-IN" dirty="0" smtClean="0"/>
              <a:t>–</a:t>
            </a:r>
            <a:r>
              <a:rPr lang="en-US" dirty="0" smtClean="0"/>
              <a:t> NEW</a:t>
            </a:r>
          </a:p>
          <a:p>
            <a:pPr marL="342900" indent="-342900">
              <a:buFont typeface="Wingdings" charset="2"/>
              <a:buChar char="q"/>
            </a:pPr>
            <a:r>
              <a:rPr lang="en-US" dirty="0" smtClean="0"/>
              <a:t>Christmas Card Project</a:t>
            </a:r>
          </a:p>
          <a:p>
            <a:pPr marL="342900" indent="-342900">
              <a:buFont typeface="Wingdings" charset="2"/>
              <a:buChar char="q"/>
            </a:pPr>
            <a:r>
              <a:rPr lang="en-US" dirty="0" smtClean="0"/>
              <a:t>Christmas Parties, including gifts for children from Reception to Y2</a:t>
            </a:r>
          </a:p>
          <a:p>
            <a:pPr marL="342900" indent="-342900">
              <a:buFont typeface="Wingdings" charset="2"/>
              <a:buChar char="q"/>
            </a:pPr>
            <a:r>
              <a:rPr lang="en-US" dirty="0" smtClean="0"/>
              <a:t>Music Bingo - NEW</a:t>
            </a:r>
          </a:p>
          <a:p>
            <a:pPr marL="342900" indent="-342900">
              <a:buFont typeface="Wingdings" charset="2"/>
              <a:buChar char="q"/>
            </a:pPr>
            <a:r>
              <a:rPr lang="en-US" dirty="0" smtClean="0"/>
              <a:t>Online Quiz</a:t>
            </a:r>
          </a:p>
          <a:p>
            <a:pPr marL="342900" indent="-342900">
              <a:buFont typeface="Wingdings" charset="2"/>
              <a:buChar char="q"/>
            </a:pPr>
            <a:r>
              <a:rPr lang="en-US" dirty="0" smtClean="0"/>
              <a:t>The Cultures of Coleridge Podcast - NEW</a:t>
            </a:r>
          </a:p>
          <a:p>
            <a:pPr marL="342900" indent="-342900">
              <a:buFont typeface="Wingdings" charset="2"/>
              <a:buChar char="q"/>
            </a:pPr>
            <a:r>
              <a:rPr lang="en-US" dirty="0" smtClean="0"/>
              <a:t>Joke Book - NEW</a:t>
            </a:r>
          </a:p>
          <a:p>
            <a:pPr marL="342900" indent="-342900">
              <a:buFont typeface="Wingdings" charset="2"/>
              <a:buChar char="q"/>
            </a:pPr>
            <a:r>
              <a:rPr lang="en-US" dirty="0" smtClean="0"/>
              <a:t>Easter Trail - NEW</a:t>
            </a:r>
          </a:p>
          <a:p>
            <a:pPr marL="342900" indent="-342900">
              <a:buFont typeface="Wingdings" charset="2"/>
              <a:buChar char="q"/>
            </a:pPr>
            <a:r>
              <a:rPr lang="en-US" dirty="0" smtClean="0"/>
              <a:t>Pet Show - NEW</a:t>
            </a:r>
          </a:p>
          <a:p>
            <a:pPr marL="342900" indent="-342900">
              <a:buFont typeface="Wingdings" charset="2"/>
              <a:buChar char="q"/>
            </a:pPr>
            <a:r>
              <a:rPr lang="en-US" dirty="0" smtClean="0"/>
              <a:t>Summer Auction</a:t>
            </a:r>
          </a:p>
          <a:p>
            <a:pPr marL="342900" indent="-342900">
              <a:buFont typeface="Wingdings" charset="2"/>
              <a:buChar char="q"/>
            </a:pPr>
            <a:r>
              <a:rPr lang="en-US" dirty="0" smtClean="0"/>
              <a:t>End of Year entertainment for children at school - NEW</a:t>
            </a:r>
          </a:p>
          <a:p>
            <a:pPr marL="342900" indent="-342900">
              <a:buFont typeface="Wingdings" charset="2"/>
              <a:buChar char="q"/>
            </a:pPr>
            <a:endParaRPr lang="en-US" dirty="0"/>
          </a:p>
        </p:txBody>
      </p:sp>
    </p:spTree>
    <p:extLst>
      <p:ext uri="{BB962C8B-B14F-4D97-AF65-F5344CB8AC3E}">
        <p14:creationId xmlns:p14="http://schemas.microsoft.com/office/powerpoint/2010/main" val="10781475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ACTIVITY </a:t>
            </a:r>
            <a:r>
              <a:rPr lang="en-US" dirty="0" smtClean="0"/>
              <a:t>REPORT</a:t>
            </a:r>
            <a:endParaRPr lang="en-US" dirty="0"/>
          </a:p>
        </p:txBody>
      </p:sp>
      <p:sp>
        <p:nvSpPr>
          <p:cNvPr id="3" name="Content Placeholder 2"/>
          <p:cNvSpPr>
            <a:spLocks noGrp="1"/>
          </p:cNvSpPr>
          <p:nvPr>
            <p:ph idx="1"/>
          </p:nvPr>
        </p:nvSpPr>
        <p:spPr/>
        <p:txBody>
          <a:bodyPr/>
          <a:lstStyle/>
          <a:p>
            <a:r>
              <a:rPr lang="en-US" dirty="0" smtClean="0"/>
              <a:t>Coleridge Cookbook was our first major publication, with over 170 recipes submitted from within the school community (families and staff) and 15 local businesses</a:t>
            </a:r>
            <a:endParaRPr lang="en-US" dirty="0"/>
          </a:p>
        </p:txBody>
      </p:sp>
      <p:pic>
        <p:nvPicPr>
          <p:cNvPr id="5" name="Picture 4" descr="IMG_1977.PNG"/>
          <p:cNvPicPr>
            <a:picLocks noChangeAspect="1"/>
          </p:cNvPicPr>
          <p:nvPr/>
        </p:nvPicPr>
        <p:blipFill rotWithShape="1">
          <a:blip r:embed="rId2">
            <a:extLst>
              <a:ext uri="{28A0092B-C50C-407E-A947-70E740481C1C}">
                <a14:useLocalDpi xmlns:a14="http://schemas.microsoft.com/office/drawing/2010/main" val="0"/>
              </a:ext>
            </a:extLst>
          </a:blip>
          <a:srcRect t="6349" b="5820"/>
          <a:stretch/>
        </p:blipFill>
        <p:spPr>
          <a:xfrm>
            <a:off x="6140092" y="2828376"/>
            <a:ext cx="2369163" cy="3701143"/>
          </a:xfrm>
          <a:prstGeom prst="rect">
            <a:avLst/>
          </a:prstGeom>
        </p:spPr>
      </p:pic>
      <p:pic>
        <p:nvPicPr>
          <p:cNvPr id="6" name="Picture 5" descr="image0.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87" y="2820632"/>
            <a:ext cx="4666887" cy="2566191"/>
          </a:xfrm>
          <a:prstGeom prst="rect">
            <a:avLst/>
          </a:prstGeom>
        </p:spPr>
      </p:pic>
      <p:pic>
        <p:nvPicPr>
          <p:cNvPr id="11" name="Picture 10" descr="IMG_199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528" y="3358150"/>
            <a:ext cx="2469243" cy="3292324"/>
          </a:xfrm>
          <a:prstGeom prst="rect">
            <a:avLst/>
          </a:prstGeom>
        </p:spPr>
      </p:pic>
      <p:pic>
        <p:nvPicPr>
          <p:cNvPr id="12" name="Picture 11" descr="ea2b0300-58d7-4504-b52a-11349aea6b4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079327"/>
            <a:ext cx="1961243" cy="2614991"/>
          </a:xfrm>
          <a:prstGeom prst="rect">
            <a:avLst/>
          </a:prstGeom>
        </p:spPr>
      </p:pic>
    </p:spTree>
    <p:extLst>
      <p:ext uri="{BB962C8B-B14F-4D97-AF65-F5344CB8AC3E}">
        <p14:creationId xmlns:p14="http://schemas.microsoft.com/office/powerpoint/2010/main" val="35594086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ACTIVITY </a:t>
            </a:r>
            <a:r>
              <a:rPr lang="en-US" dirty="0" smtClean="0"/>
              <a:t>REPORT</a:t>
            </a:r>
            <a:endParaRPr lang="en-US" dirty="0"/>
          </a:p>
        </p:txBody>
      </p:sp>
      <p:pic>
        <p:nvPicPr>
          <p:cNvPr id="4" name="Content Placeholder 3" descr="image0-1.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94" r="-293"/>
          <a:stretch/>
        </p:blipFill>
        <p:spPr>
          <a:xfrm>
            <a:off x="166913" y="1524318"/>
            <a:ext cx="2839232" cy="2541210"/>
          </a:xfrm>
        </p:spPr>
      </p:pic>
      <p:pic>
        <p:nvPicPr>
          <p:cNvPr id="5" name="Picture 4" descr="image1.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25537" y="2226784"/>
            <a:ext cx="2912935" cy="2184701"/>
          </a:xfrm>
          <a:prstGeom prst="rect">
            <a:avLst/>
          </a:prstGeom>
        </p:spPr>
      </p:pic>
      <p:pic>
        <p:nvPicPr>
          <p:cNvPr id="6" name="Picture 5" descr="55F7255F-74F5-4C62-8436-DAB30A3FB96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572" y="4339620"/>
            <a:ext cx="4124476" cy="2320018"/>
          </a:xfrm>
          <a:prstGeom prst="rect">
            <a:avLst/>
          </a:prstGeom>
        </p:spPr>
      </p:pic>
      <p:pic>
        <p:nvPicPr>
          <p:cNvPr id="7" name="Picture 6" descr="Coleridge Easter Trail 2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2525" y="4567288"/>
            <a:ext cx="3239993" cy="2429995"/>
          </a:xfrm>
          <a:prstGeom prst="rect">
            <a:avLst/>
          </a:prstGeom>
        </p:spPr>
      </p:pic>
      <p:pic>
        <p:nvPicPr>
          <p:cNvPr id="11" name="Picture 10" descr="Music bingo_2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4020" y="241010"/>
            <a:ext cx="2391379" cy="2710230"/>
          </a:xfrm>
          <a:prstGeom prst="rect">
            <a:avLst/>
          </a:prstGeom>
        </p:spPr>
      </p:pic>
      <p:pic>
        <p:nvPicPr>
          <p:cNvPr id="8" name="Picture 7" descr="Online Quiz 21_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5105" y="2878980"/>
            <a:ext cx="2552095" cy="3793243"/>
          </a:xfrm>
          <a:prstGeom prst="rect">
            <a:avLst/>
          </a:prstGeom>
        </p:spPr>
      </p:pic>
    </p:spTree>
    <p:extLst>
      <p:ext uri="{BB962C8B-B14F-4D97-AF65-F5344CB8AC3E}">
        <p14:creationId xmlns:p14="http://schemas.microsoft.com/office/powerpoint/2010/main" val="4408261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REPORT</a:t>
            </a:r>
          </a:p>
        </p:txBody>
      </p:sp>
      <p:sp>
        <p:nvSpPr>
          <p:cNvPr id="3" name="Content Placeholder 2"/>
          <p:cNvSpPr>
            <a:spLocks noGrp="1"/>
          </p:cNvSpPr>
          <p:nvPr>
            <p:ph idx="1"/>
          </p:nvPr>
        </p:nvSpPr>
        <p:spPr/>
        <p:txBody>
          <a:bodyPr/>
          <a:lstStyle/>
          <a:p>
            <a:r>
              <a:rPr lang="en-US" dirty="0" smtClean="0"/>
              <a:t>In the run up to World Book Day we have launched a Cultures of Coleridge Podcast, with families submitting their adaptations and translations of a classic story The Very Hungry Caterpillar by Eric Carle. </a:t>
            </a:r>
          </a:p>
          <a:p>
            <a:r>
              <a:rPr lang="en-US" dirty="0" smtClean="0"/>
              <a:t>We received contributions in 21 languages and a number of adaptations in English language!</a:t>
            </a:r>
          </a:p>
          <a:p>
            <a:r>
              <a:rPr lang="en-US" dirty="0" smtClean="0"/>
              <a:t>The podcasts are available to via </a:t>
            </a:r>
            <a:r>
              <a:rPr lang="en-US" dirty="0" err="1" smtClean="0"/>
              <a:t>SoundCloud</a:t>
            </a:r>
            <a:r>
              <a:rPr lang="en-US" dirty="0" smtClean="0"/>
              <a:t> at </a:t>
            </a:r>
            <a:r>
              <a:rPr lang="en-US" dirty="0" err="1" smtClean="0"/>
              <a:t>TinyURL.com</a:t>
            </a:r>
            <a:r>
              <a:rPr lang="en-US" dirty="0" smtClean="0"/>
              <a:t>/WBD2021-Coleridge</a:t>
            </a:r>
            <a:endParaRPr lang="en-US" dirty="0"/>
          </a:p>
        </p:txBody>
      </p:sp>
      <p:pic>
        <p:nvPicPr>
          <p:cNvPr id="5" name="Picture 4" descr="imag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613" y="3604380"/>
            <a:ext cx="2364012" cy="3048000"/>
          </a:xfrm>
          <a:prstGeom prst="rect">
            <a:avLst/>
          </a:prstGeom>
        </p:spPr>
      </p:pic>
      <p:pic>
        <p:nvPicPr>
          <p:cNvPr id="6" name="Picture 5" descr="World Book Day_very hungry caterpill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043" y="4597730"/>
            <a:ext cx="2077357" cy="2064929"/>
          </a:xfrm>
          <a:prstGeom prst="rect">
            <a:avLst/>
          </a:prstGeom>
        </p:spPr>
      </p:pic>
    </p:spTree>
    <p:extLst>
      <p:ext uri="{BB962C8B-B14F-4D97-AF65-F5344CB8AC3E}">
        <p14:creationId xmlns:p14="http://schemas.microsoft.com/office/powerpoint/2010/main" val="17250573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REPORT</a:t>
            </a:r>
          </a:p>
        </p:txBody>
      </p:sp>
      <p:sp>
        <p:nvSpPr>
          <p:cNvPr id="3" name="Content Placeholder 2"/>
          <p:cNvSpPr>
            <a:spLocks noGrp="1"/>
          </p:cNvSpPr>
          <p:nvPr>
            <p:ph idx="1"/>
          </p:nvPr>
        </p:nvSpPr>
        <p:spPr/>
        <p:txBody>
          <a:bodyPr/>
          <a:lstStyle/>
          <a:p>
            <a:r>
              <a:rPr lang="en-US" dirty="0" smtClean="0"/>
              <a:t>In March we launched Coleridge </a:t>
            </a:r>
            <a:r>
              <a:rPr lang="en-US" dirty="0" err="1" smtClean="0"/>
              <a:t>Jokebook</a:t>
            </a:r>
            <a:r>
              <a:rPr lang="en-US" dirty="0"/>
              <a:t> </a:t>
            </a:r>
            <a:r>
              <a:rPr lang="en-US" dirty="0" smtClean="0"/>
              <a:t>with 200 submissions, including some comic strips </a:t>
            </a:r>
          </a:p>
          <a:p>
            <a:endParaRPr lang="en-US" dirty="0"/>
          </a:p>
          <a:p>
            <a:r>
              <a:rPr lang="en-US" dirty="0" smtClean="0"/>
              <a:t>In the Summer Term we run our first ever Coleridge Pet Show</a:t>
            </a:r>
          </a:p>
          <a:p>
            <a:r>
              <a:rPr lang="en-US" dirty="0" smtClean="0"/>
              <a:t>We received over 270 entries from across the school community!</a:t>
            </a:r>
          </a:p>
          <a:p>
            <a:endParaRPr lang="en-US" dirty="0"/>
          </a:p>
          <a:p>
            <a:endParaRPr lang="en-US" dirty="0"/>
          </a:p>
        </p:txBody>
      </p:sp>
      <p:pic>
        <p:nvPicPr>
          <p:cNvPr id="5" name="Picture 4" descr="Jok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952" y="1063171"/>
            <a:ext cx="1745344" cy="1745344"/>
          </a:xfrm>
          <a:prstGeom prst="rect">
            <a:avLst/>
          </a:prstGeom>
        </p:spPr>
      </p:pic>
      <p:pic>
        <p:nvPicPr>
          <p:cNvPr id="7" name="Picture 6" descr="29D658A2-C00F-4271-A999-562BDE93137F.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47" y="4148667"/>
            <a:ext cx="1824010" cy="2576286"/>
          </a:xfrm>
          <a:prstGeom prst="rect">
            <a:avLst/>
          </a:prstGeom>
        </p:spPr>
      </p:pic>
      <p:pic>
        <p:nvPicPr>
          <p:cNvPr id="8" name="Picture 7" descr="IMG-1623.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91624" y="3737431"/>
            <a:ext cx="1481260" cy="2385923"/>
          </a:xfrm>
          <a:prstGeom prst="rect">
            <a:avLst/>
          </a:prstGeom>
        </p:spPr>
      </p:pic>
      <p:pic>
        <p:nvPicPr>
          <p:cNvPr id="9" name="Picture 8" descr="IMG-162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2595" y="4402668"/>
            <a:ext cx="1698170" cy="2322285"/>
          </a:xfrm>
          <a:prstGeom prst="rect">
            <a:avLst/>
          </a:prstGeom>
        </p:spPr>
      </p:pic>
      <p:pic>
        <p:nvPicPr>
          <p:cNvPr id="10" name="Picture 9" descr="IMG-162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5228" y="3737431"/>
            <a:ext cx="1333172" cy="2310189"/>
          </a:xfrm>
          <a:prstGeom prst="rect">
            <a:avLst/>
          </a:prstGeom>
        </p:spPr>
      </p:pic>
      <p:pic>
        <p:nvPicPr>
          <p:cNvPr id="12" name="Picture 11" descr="IMG-161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1784" y="4463146"/>
            <a:ext cx="1616981" cy="2249713"/>
          </a:xfrm>
          <a:prstGeom prst="rect">
            <a:avLst/>
          </a:prstGeom>
        </p:spPr>
      </p:pic>
      <p:pic>
        <p:nvPicPr>
          <p:cNvPr id="13" name="Picture 12" descr="IMG-161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9343" y="3761616"/>
            <a:ext cx="1303867" cy="2032001"/>
          </a:xfrm>
          <a:prstGeom prst="rect">
            <a:avLst/>
          </a:prstGeom>
        </p:spPr>
      </p:pic>
    </p:spTree>
    <p:extLst>
      <p:ext uri="{BB962C8B-B14F-4D97-AF65-F5344CB8AC3E}">
        <p14:creationId xmlns:p14="http://schemas.microsoft.com/office/powerpoint/2010/main" val="196792498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514</TotalTime>
  <Words>1311</Words>
  <Application>Microsoft Macintosh PowerPoint</Application>
  <PresentationFormat>On-screen Show (4:3)</PresentationFormat>
  <Paragraphs>194</Paragraphs>
  <Slides>26</Slides>
  <Notes>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Essential</vt:lpstr>
      <vt:lpstr>AGM</vt:lpstr>
      <vt:lpstr>Agenda</vt:lpstr>
      <vt:lpstr>Introduction to  Committee Members</vt:lpstr>
      <vt:lpstr>ACTIVITY REPORT for the Year (to September 2021)</vt:lpstr>
      <vt:lpstr>ACTIVITY REPORT</vt:lpstr>
      <vt:lpstr>ACTIVITY REPORT</vt:lpstr>
      <vt:lpstr>ACTIVITY REPORT</vt:lpstr>
      <vt:lpstr>ACTIVITY REPORT</vt:lpstr>
      <vt:lpstr>ACTIVITY REPORT</vt:lpstr>
      <vt:lpstr>ACTIVITY REPORT</vt:lpstr>
      <vt:lpstr>ACTIVITY REPORT</vt:lpstr>
      <vt:lpstr>Accounts</vt:lpstr>
      <vt:lpstr>Accounts Summary of Income from Fundraising activity – 2017 -2021</vt:lpstr>
      <vt:lpstr>Accounts Coleridge Families (CF) Accounts – 30-Sep-21</vt:lpstr>
      <vt:lpstr>Accounts 2020-2021 CF Accounts – Income/Expense Detail</vt:lpstr>
      <vt:lpstr>Accounts 2020-2021 CF Accounts – AOB</vt:lpstr>
      <vt:lpstr>Accounts Summary of CVF Donation Oct-20 - Oct-21</vt:lpstr>
      <vt:lpstr>School plan Why the focus on reading</vt:lpstr>
      <vt:lpstr>School plan the decline by nine</vt:lpstr>
      <vt:lpstr>School plan Fund raising the wish list</vt:lpstr>
      <vt:lpstr>School plan More than fund raising</vt:lpstr>
      <vt:lpstr>Spending plan</vt:lpstr>
      <vt:lpstr>SpendiNg Plan</vt:lpstr>
      <vt:lpstr>Spending plan</vt:lpstr>
      <vt:lpstr>Vacant roles on the Committee</vt:lpstr>
      <vt:lpstr>AOB</vt:lpstr>
    </vt:vector>
  </TitlesOfParts>
  <Company>Rothschild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dc:title>
  <dc:creator>Yuri Shakhmin</dc:creator>
  <cp:lastModifiedBy>Yuri Shakhmin</cp:lastModifiedBy>
  <cp:revision>29</cp:revision>
  <dcterms:created xsi:type="dcterms:W3CDTF">2021-11-22T10:05:51Z</dcterms:created>
  <dcterms:modified xsi:type="dcterms:W3CDTF">2021-11-22T18:40:42Z</dcterms:modified>
</cp:coreProperties>
</file>